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66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57">
          <p15:clr>
            <a:srgbClr val="A4A3A4"/>
          </p15:clr>
        </p15:guide>
        <p15:guide id="4" orient="horz" pos="129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4241">
          <p15:clr>
            <a:srgbClr val="A4A3A4"/>
          </p15:clr>
        </p15:guide>
        <p15:guide id="7" pos="249">
          <p15:clr>
            <a:srgbClr val="A4A3A4"/>
          </p15:clr>
        </p15:guide>
        <p15:guide id="8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9" autoAdjust="0"/>
    <p:restoredTop sz="94630" autoAdjust="0"/>
  </p:normalViewPr>
  <p:slideViewPr>
    <p:cSldViewPr showGuides="1">
      <p:cViewPr varScale="1">
        <p:scale>
          <a:sx n="84" d="100"/>
          <a:sy n="84" d="100"/>
        </p:scale>
        <p:origin x="1122" y="96"/>
      </p:cViewPr>
      <p:guideLst>
        <p:guide orient="horz" pos="1071"/>
        <p:guide orient="horz" pos="4065"/>
        <p:guide orient="horz" pos="3657"/>
        <p:guide orient="horz" pos="1298"/>
        <p:guide orient="horz" pos="2160"/>
        <p:guide pos="4241"/>
        <p:guide pos="24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B8E05-DC50-4F45-B30F-AC9D6571F483}" type="datetimeFigureOut">
              <a:rPr lang="fi-FI" sz="800" smtClean="0"/>
              <a:t>25.9.2016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5AD23-E573-46AD-BD0C-FE728D0063D3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345823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37BF67E4-66BA-440C-8186-9F4DEC85CB6F}" type="datetimeFigureOut">
              <a:rPr lang="fi-FI" smtClean="0"/>
              <a:pPr/>
              <a:t>25.9.2016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F136C0BB-DB6B-4320-A452-0BC5BDA0982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3515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3511991" y="6437469"/>
            <a:ext cx="1080468" cy="213136"/>
          </a:xfrm>
        </p:spPr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08012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3"/>
          </p:nvPr>
        </p:nvSpPr>
        <p:spPr>
          <a:xfrm>
            <a:off x="971550" y="1844675"/>
            <a:ext cx="7543800" cy="352901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8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108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5965" y="6432307"/>
            <a:ext cx="1080468" cy="21313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fi-FI" dirty="0" smtClean="0"/>
              <a:t>Sivu </a:t>
            </a:r>
            <a:fld id="{D4C6A851-08F0-410C-A667-14BA5EDE6664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699" y="494732"/>
            <a:ext cx="1044000" cy="1044000"/>
          </a:xfrm>
          <a:prstGeom prst="rect">
            <a:avLst/>
          </a:prstGeom>
        </p:spPr>
      </p:pic>
      <p:cxnSp>
        <p:nvCxnSpPr>
          <p:cNvPr id="8" name="Suora yhdysviiva 7"/>
          <p:cNvCxnSpPr/>
          <p:nvPr userDrawn="1"/>
        </p:nvCxnSpPr>
        <p:spPr>
          <a:xfrm>
            <a:off x="628650" y="5805264"/>
            <a:ext cx="78867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n paikkamerkki 11"/>
          <p:cNvSpPr txBox="1">
            <a:spLocks/>
          </p:cNvSpPr>
          <p:nvPr userDrawn="1"/>
        </p:nvSpPr>
        <p:spPr>
          <a:xfrm>
            <a:off x="5076056" y="6020569"/>
            <a:ext cx="3439294" cy="416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49263" indent="-182563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4375" indent="-174625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182563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571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dirty="0" smtClean="0"/>
              <a:t>Välinehuollon, perustason ensihoidon ja hyvinvointiteknologian koulutuskokeilut 2014 – 2019</a:t>
            </a:r>
          </a:p>
        </p:txBody>
      </p:sp>
      <p:sp>
        <p:nvSpPr>
          <p:cNvPr id="25" name="Tekstiruutu 24"/>
          <p:cNvSpPr txBox="1"/>
          <p:nvPr userDrawn="1"/>
        </p:nvSpPr>
        <p:spPr>
          <a:xfrm>
            <a:off x="5940152" y="6485981"/>
            <a:ext cx="2634302" cy="318924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800" dirty="0" smtClean="0">
                <a:solidFill>
                  <a:schemeClr val="bg2">
                    <a:lumMod val="50000"/>
                  </a:schemeClr>
                </a:solidFill>
              </a:rPr>
              <a:t>Hanketta koordinoi: Oulun</a:t>
            </a:r>
            <a:r>
              <a:rPr lang="fi-FI" sz="800" baseline="0" dirty="0" smtClean="0">
                <a:solidFill>
                  <a:schemeClr val="bg2">
                    <a:lumMod val="50000"/>
                  </a:schemeClr>
                </a:solidFill>
              </a:rPr>
              <a:t> seudun koulutuskuntayhtymä</a:t>
            </a:r>
            <a:endParaRPr lang="fi-FI" sz="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i-FI" sz="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Päivämäärän paikkamerkki 25"/>
          <p:cNvSpPr>
            <a:spLocks noGrp="1"/>
          </p:cNvSpPr>
          <p:nvPr>
            <p:ph type="dt" sz="half" idx="2"/>
          </p:nvPr>
        </p:nvSpPr>
        <p:spPr>
          <a:xfrm>
            <a:off x="2327193" y="6432307"/>
            <a:ext cx="824474" cy="213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6DF50-03B1-4C46-BA96-31C49B3A62ED}" type="datetime1">
              <a:rPr lang="fi-FI" smtClean="0"/>
              <a:t>25.9.2016</a:t>
            </a:fld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08" r="27312"/>
          <a:stretch/>
        </p:blipFill>
        <p:spPr>
          <a:xfrm>
            <a:off x="599001" y="6281248"/>
            <a:ext cx="1728192" cy="51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5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2563" algn="l" defTabSz="914400" rtl="0" eaLnBrk="1" latinLnBrk="0" hangingPunct="1">
        <a:spcBef>
          <a:spcPts val="6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4625" algn="l" defTabSz="914400" rtl="0" eaLnBrk="1" latinLnBrk="0" hangingPunct="1"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9013" indent="-182563" algn="l" defTabSz="914400" rtl="0" eaLnBrk="1" latinLnBrk="0" hangingPunct="1">
        <a:spcBef>
          <a:spcPts val="6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184150" algn="l" defTabSz="914400" rtl="0" eaLnBrk="1" latinLnBrk="0" hangingPunct="1"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886700" cy="1512168"/>
          </a:xfrm>
        </p:spPr>
        <p:txBody>
          <a:bodyPr/>
          <a:lstStyle/>
          <a:p>
            <a:pPr algn="ctr"/>
            <a:r>
              <a:rPr lang="fi-FI" dirty="0" smtClean="0"/>
              <a:t>Kokeilujen </a:t>
            </a:r>
            <a:r>
              <a:rPr lang="fi-FI" dirty="0"/>
              <a:t>vaikuttavuuden </a:t>
            </a:r>
            <a:r>
              <a:rPr lang="fi-FI" dirty="0" smtClean="0"/>
              <a:t>arviointi perustason </a:t>
            </a:r>
            <a:r>
              <a:rPr lang="fi-FI" smtClean="0"/>
              <a:t>ensihoidon osaamisalalla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4653136"/>
            <a:ext cx="7543800" cy="720552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/>
              <a:t>Anna Levy 2016</a:t>
            </a:r>
          </a:p>
        </p:txBody>
      </p:sp>
    </p:spTree>
    <p:extLst>
      <p:ext uri="{BB962C8B-B14F-4D97-AF65-F5344CB8AC3E}">
        <p14:creationId xmlns:p14="http://schemas.microsoft.com/office/powerpoint/2010/main" val="9120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OPISKELIJAKYSELYN TULOKSET:</a:t>
            </a:r>
            <a:br>
              <a:rPr lang="fi-FI" sz="2800" dirty="0" smtClean="0"/>
            </a:br>
            <a:r>
              <a:rPr lang="fi-FI" sz="2800" dirty="0" err="1" smtClean="0"/>
              <a:t>Sosiaali</a:t>
            </a:r>
            <a:r>
              <a:rPr lang="fi-FI" sz="2800" dirty="0" smtClean="0"/>
              <a:t>- ja terveysalan perustutkinto, perustason ensihoidon osaamisala</a:t>
            </a:r>
            <a:endParaRPr lang="fi-FI" sz="28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2348880"/>
            <a:ext cx="7543800" cy="3024808"/>
          </a:xfrm>
        </p:spPr>
        <p:txBody>
          <a:bodyPr/>
          <a:lstStyle/>
          <a:p>
            <a:r>
              <a:rPr lang="fi-FI" dirty="0" smtClean="0"/>
              <a:t>Vuonna </a:t>
            </a:r>
            <a:r>
              <a:rPr lang="fi-FI" dirty="0"/>
              <a:t>2016 </a:t>
            </a:r>
            <a:r>
              <a:rPr lang="fi-FI" dirty="0" smtClean="0"/>
              <a:t>kokeilusta </a:t>
            </a:r>
            <a:r>
              <a:rPr lang="fi-FI" dirty="0"/>
              <a:t>valmistuneita kaksi </a:t>
            </a:r>
            <a:r>
              <a:rPr lang="fi-FI" dirty="0" smtClean="0"/>
              <a:t>ryhmää, joissa yhteensä;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loittaneita opiskelijoita N=40</a:t>
            </a:r>
          </a:p>
          <a:p>
            <a:pPr lvl="1"/>
            <a:r>
              <a:rPr lang="fi-FI" dirty="0" smtClean="0"/>
              <a:t>Opintonsa keskeyttäneitä opiskelijoita N=6</a:t>
            </a:r>
          </a:p>
          <a:p>
            <a:pPr lvl="1"/>
            <a:r>
              <a:rPr lang="fi-FI" i="1" dirty="0"/>
              <a:t>V</a:t>
            </a:r>
            <a:r>
              <a:rPr lang="fi-FI" i="1" dirty="0" smtClean="0"/>
              <a:t>almistuneita opiskelijoita N=34</a:t>
            </a:r>
          </a:p>
          <a:p>
            <a:r>
              <a:rPr lang="fi-FI" dirty="0" smtClean="0"/>
              <a:t>Kyselyyn vastanneiden määrä N= 23</a:t>
            </a:r>
            <a:r>
              <a:rPr lang="fi-FI" dirty="0"/>
              <a:t>, </a:t>
            </a:r>
            <a:r>
              <a:rPr lang="fi-FI" dirty="0" smtClean="0"/>
              <a:t>valmistuneista opiskelijoista vastausprosentti </a:t>
            </a:r>
            <a:r>
              <a:rPr lang="fi-FI" dirty="0"/>
              <a:t>67,6 </a:t>
            </a:r>
            <a:r>
              <a:rPr lang="fi-FI" dirty="0" smtClean="0"/>
              <a:t>(%)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20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</a:t>
            </a:r>
            <a:r>
              <a:rPr lang="fi-FI" sz="2400" dirty="0" smtClean="0"/>
              <a:t>osaamisala</a:t>
            </a:r>
            <a:br>
              <a:rPr lang="fi-FI" sz="2400" dirty="0" smtClean="0"/>
            </a:br>
            <a:r>
              <a:rPr lang="fi-FI" sz="2400" dirty="0" smtClean="0">
                <a:solidFill>
                  <a:schemeClr val="tx1"/>
                </a:solidFill>
              </a:rPr>
              <a:t/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000" dirty="0" smtClean="0">
                <a:solidFill>
                  <a:schemeClr val="tx1"/>
                </a:solidFill>
              </a:rPr>
              <a:t>Lähiopetus </a:t>
            </a:r>
            <a:r>
              <a:rPr lang="fi-FI" sz="2000" dirty="0">
                <a:solidFill>
                  <a:schemeClr val="tx1"/>
                </a:solidFill>
              </a:rPr>
              <a:t>suhteessa työelämässä vaadittavaan osaamiseen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-</a:t>
            </a:r>
            <a:endParaRPr lang="fi-FI" sz="24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296298"/>
              </p:ext>
            </p:extLst>
          </p:nvPr>
        </p:nvGraphicFramePr>
        <p:xfrm>
          <a:off x="628650" y="2636912"/>
          <a:ext cx="7886698" cy="3382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1190">
                  <a:extLst>
                    <a:ext uri="{9D8B030D-6E8A-4147-A177-3AD203B41FA5}">
                      <a16:colId xmlns:a16="http://schemas.microsoft.com/office/drawing/2014/main" val="2828950336"/>
                    </a:ext>
                  </a:extLst>
                </a:gridCol>
                <a:gridCol w="1141312">
                  <a:extLst>
                    <a:ext uri="{9D8B030D-6E8A-4147-A177-3AD203B41FA5}">
                      <a16:colId xmlns:a16="http://schemas.microsoft.com/office/drawing/2014/main" val="1984604750"/>
                    </a:ext>
                  </a:extLst>
                </a:gridCol>
                <a:gridCol w="1142045">
                  <a:extLst>
                    <a:ext uri="{9D8B030D-6E8A-4147-A177-3AD203B41FA5}">
                      <a16:colId xmlns:a16="http://schemas.microsoft.com/office/drawing/2014/main" val="865484766"/>
                    </a:ext>
                  </a:extLst>
                </a:gridCol>
                <a:gridCol w="1352151">
                  <a:extLst>
                    <a:ext uri="{9D8B030D-6E8A-4147-A177-3AD203B41FA5}">
                      <a16:colId xmlns:a16="http://schemas.microsoft.com/office/drawing/2014/main" val="2383727149"/>
                    </a:ext>
                  </a:extLst>
                </a:gridCol>
              </a:tblGrid>
              <a:tr h="3941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Opiskelijoiden mielestä…</a:t>
                      </a:r>
                      <a:endParaRPr lang="fi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Täysin eri mieltä </a:t>
                      </a:r>
                      <a:r>
                        <a:rPr lang="fi-FI" sz="1100" dirty="0" smtClean="0">
                          <a:effectLst/>
                        </a:rPr>
                        <a:t>tai</a:t>
                      </a:r>
                      <a:endParaRPr lang="fi-FI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Eri </a:t>
                      </a:r>
                      <a:r>
                        <a:rPr lang="fi-FI" sz="1100" dirty="0" smtClean="0">
                          <a:effectLst/>
                        </a:rPr>
                        <a:t>mieltä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En osaa sanoa 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Samaa mieltä </a:t>
                      </a:r>
                      <a:r>
                        <a:rPr lang="fi-FI" sz="1100" dirty="0" smtClean="0">
                          <a:effectLst/>
                        </a:rPr>
                        <a:t> </a:t>
                      </a:r>
                      <a:r>
                        <a:rPr lang="fi-FI" sz="1100" dirty="0">
                          <a:effectLst/>
                        </a:rPr>
                        <a:t>tai Täysin samaa mieltä 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632577"/>
                  </a:ext>
                </a:extLst>
              </a:tr>
              <a:tr h="404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Opiskelua edisti, että opettajat olivat hyvin perehtyneet työelämään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13,0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3/23)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26,1</a:t>
                      </a:r>
                      <a:r>
                        <a:rPr lang="fi-FI" sz="1100" baseline="0" dirty="0" smtClean="0">
                          <a:effectLst/>
                        </a:rPr>
                        <a:t> </a:t>
                      </a:r>
                      <a:r>
                        <a:rPr lang="fi-FI" sz="1100" dirty="0" smtClean="0">
                          <a:effectLst/>
                        </a:rPr>
                        <a:t>% </a:t>
                      </a:r>
                      <a:r>
                        <a:rPr lang="fi-FI" sz="1100" dirty="0">
                          <a:effectLst/>
                        </a:rPr>
                        <a:t>(</a:t>
                      </a:r>
                      <a:r>
                        <a:rPr lang="fi-FI" sz="1100" dirty="0" smtClean="0">
                          <a:effectLst/>
                        </a:rPr>
                        <a:t>6/23)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60,9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14/23)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723708"/>
                  </a:ext>
                </a:extLst>
              </a:tr>
              <a:tr h="404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Opiskelua edisti, että opettajina oli myös työelämän asiantuntijoita ja asiantuntijakouluttajia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17,4 </a:t>
                      </a:r>
                      <a:r>
                        <a:rPr lang="fi-FI" sz="1100" dirty="0">
                          <a:effectLst/>
                        </a:rPr>
                        <a:t>% </a:t>
                      </a:r>
                      <a:r>
                        <a:rPr lang="fi-FI" sz="1100" dirty="0" smtClean="0">
                          <a:effectLst/>
                        </a:rPr>
                        <a:t>(4/23)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17,4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4/23)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65,2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15/23)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481954"/>
                  </a:ext>
                </a:extLst>
              </a:tr>
              <a:tr h="404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Lähiopetuksessa opiskeltiin asioita, jotka tulivat esille käytännön työtehtävissä.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13,0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3/23)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30,4 </a:t>
                      </a:r>
                      <a:r>
                        <a:rPr lang="fi-FI" sz="1100" dirty="0">
                          <a:effectLst/>
                        </a:rPr>
                        <a:t>% </a:t>
                      </a:r>
                      <a:r>
                        <a:rPr lang="fi-FI" sz="1100" dirty="0" smtClean="0">
                          <a:effectLst/>
                        </a:rPr>
                        <a:t>(7/23)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56,5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13/23)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525897"/>
                  </a:ext>
                </a:extLst>
              </a:tr>
              <a:tr h="6125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Oppimistehtävät liittyivät käytännön työssä eteen tuleviin tilanteisiin ja asioihin helpottaen työssäoppimisjaksojen suorittamista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17,4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4/23)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26,1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6/23)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56,5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13/23)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562299"/>
                  </a:ext>
                </a:extLst>
              </a:tr>
              <a:tr h="404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Saan harjoitella käytännön lähiopetuksessa käytännön työssä tarvittavia taitoja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4,3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1/23)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52,2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12/23)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43,5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10/23)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207699"/>
                  </a:ext>
                </a:extLst>
              </a:tr>
              <a:tr h="6125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Pystyn harjoittelemaan työssä tarvittavia taitoja oppilaitoksessa olevien ohjelmien, järjestelmien ja välineistön avulla.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21,7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5/23)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52,2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12/23)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26,1 % </a:t>
                      </a:r>
                      <a:r>
                        <a:rPr lang="fi-FI" sz="1100" dirty="0">
                          <a:effectLst/>
                        </a:rPr>
                        <a:t>(</a:t>
                      </a:r>
                      <a:r>
                        <a:rPr lang="fi-FI" sz="1100" dirty="0" smtClean="0">
                          <a:effectLst/>
                        </a:rPr>
                        <a:t>6/23)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561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Työelämässä tarvittavan osaamisen oppimista edistävät ja estävät tekijät lähiopetuksessa</a:t>
            </a:r>
            <a:endParaRPr lang="fi-FI" sz="28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Opiskelijat </a:t>
            </a:r>
            <a:r>
              <a:rPr lang="en-GB" dirty="0" err="1"/>
              <a:t>kokivat</a:t>
            </a:r>
            <a:r>
              <a:rPr lang="en-GB" dirty="0"/>
              <a:t> </a:t>
            </a:r>
            <a:r>
              <a:rPr lang="en-GB" dirty="0" err="1" smtClean="0"/>
              <a:t>oppimista</a:t>
            </a:r>
            <a:r>
              <a:rPr lang="en-GB" dirty="0" smtClean="0"/>
              <a:t> </a:t>
            </a:r>
            <a:r>
              <a:rPr lang="en-GB" dirty="0" err="1" smtClean="0"/>
              <a:t>edistävinä</a:t>
            </a:r>
            <a:r>
              <a:rPr lang="en-GB" dirty="0" smtClean="0"/>
              <a:t> </a:t>
            </a:r>
            <a:r>
              <a:rPr lang="en-GB" dirty="0" err="1" smtClean="0"/>
              <a:t>tekijöinä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Opettajan</a:t>
            </a:r>
            <a:r>
              <a:rPr lang="en-GB" dirty="0" smtClean="0"/>
              <a:t> </a:t>
            </a:r>
            <a:r>
              <a:rPr lang="en-GB" dirty="0" err="1" smtClean="0"/>
              <a:t>ammattitaidon</a:t>
            </a:r>
            <a:endParaRPr lang="en-GB" dirty="0" smtClean="0"/>
          </a:p>
          <a:p>
            <a:pPr lvl="1"/>
            <a:r>
              <a:rPr lang="en-GB" dirty="0" err="1" smtClean="0"/>
              <a:t>eri</a:t>
            </a:r>
            <a:r>
              <a:rPr lang="en-GB" dirty="0" smtClean="0"/>
              <a:t> </a:t>
            </a:r>
            <a:r>
              <a:rPr lang="en-GB" dirty="0" err="1" smtClean="0"/>
              <a:t>aiheisiin</a:t>
            </a:r>
            <a:r>
              <a:rPr lang="en-GB" dirty="0" smtClean="0"/>
              <a:t> </a:t>
            </a:r>
            <a:r>
              <a:rPr lang="en-GB" dirty="0" err="1" smtClean="0"/>
              <a:t>liittyvät</a:t>
            </a:r>
            <a:r>
              <a:rPr lang="en-GB" dirty="0" smtClean="0"/>
              <a:t> </a:t>
            </a:r>
            <a:r>
              <a:rPr lang="en-GB" dirty="0" err="1" smtClean="0"/>
              <a:t>simulaatioharjoitukset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/tai </a:t>
            </a:r>
            <a:r>
              <a:rPr lang="en-GB" dirty="0" err="1" smtClean="0"/>
              <a:t>muut</a:t>
            </a:r>
            <a:r>
              <a:rPr lang="en-GB" dirty="0" smtClean="0"/>
              <a:t> </a:t>
            </a:r>
            <a:r>
              <a:rPr lang="en-GB" dirty="0" err="1" smtClean="0"/>
              <a:t>käytännön</a:t>
            </a:r>
            <a:r>
              <a:rPr lang="en-GB" dirty="0" smtClean="0"/>
              <a:t> </a:t>
            </a:r>
            <a:r>
              <a:rPr lang="en-GB" dirty="0" err="1" smtClean="0"/>
              <a:t>harjoitukset</a:t>
            </a:r>
            <a:r>
              <a:rPr lang="en-GB" dirty="0" smtClean="0"/>
              <a:t> (</a:t>
            </a:r>
            <a:r>
              <a:rPr lang="en-GB" dirty="0" err="1" smtClean="0"/>
              <a:t>esim.elvytys</a:t>
            </a:r>
            <a:r>
              <a:rPr lang="en-GB" dirty="0" smtClean="0"/>
              <a:t>,  </a:t>
            </a:r>
            <a:r>
              <a:rPr lang="en-GB" dirty="0" err="1" smtClean="0"/>
              <a:t>kanylointi</a:t>
            </a:r>
            <a:r>
              <a:rPr lang="en-GB" dirty="0" smtClean="0"/>
              <a:t>, </a:t>
            </a:r>
            <a:r>
              <a:rPr lang="en-GB" dirty="0" err="1" smtClean="0"/>
              <a:t>kipsaus</a:t>
            </a:r>
            <a:r>
              <a:rPr lang="en-GB" dirty="0" smtClean="0"/>
              <a:t>, </a:t>
            </a:r>
            <a:r>
              <a:rPr lang="en-GB" dirty="0" err="1" smtClean="0"/>
              <a:t>ergonomia</a:t>
            </a:r>
            <a:r>
              <a:rPr lang="en-GB" dirty="0" smtClean="0"/>
              <a:t> </a:t>
            </a:r>
            <a:r>
              <a:rPr lang="en-GB" dirty="0" err="1" smtClean="0"/>
              <a:t>jne</a:t>
            </a:r>
            <a:r>
              <a:rPr lang="en-GB" dirty="0" smtClean="0"/>
              <a:t>.</a:t>
            </a:r>
            <a:endParaRPr lang="fi-FI" dirty="0" smtClean="0"/>
          </a:p>
          <a:p>
            <a:pPr marL="0" indent="0">
              <a:buNone/>
            </a:pPr>
            <a:r>
              <a:rPr lang="en-GB" i="1" dirty="0" smtClean="0"/>
              <a:t>	“</a:t>
            </a:r>
            <a:r>
              <a:rPr lang="en-GB" i="1" dirty="0" err="1" smtClean="0"/>
              <a:t>Opin</a:t>
            </a:r>
            <a:r>
              <a:rPr lang="en-GB" i="1" dirty="0" smtClean="0"/>
              <a:t> </a:t>
            </a:r>
            <a:r>
              <a:rPr lang="en-GB" i="1" dirty="0" err="1" smtClean="0"/>
              <a:t>eniten</a:t>
            </a:r>
            <a:r>
              <a:rPr lang="en-GB" i="1" dirty="0" smtClean="0"/>
              <a:t> </a:t>
            </a:r>
            <a:r>
              <a:rPr lang="en-GB" i="1" dirty="0" err="1" smtClean="0"/>
              <a:t>erilaisten</a:t>
            </a:r>
            <a:r>
              <a:rPr lang="en-GB" i="1" dirty="0" smtClean="0"/>
              <a:t> </a:t>
            </a:r>
            <a:r>
              <a:rPr lang="en-GB" i="1" dirty="0" err="1" smtClean="0"/>
              <a:t>harjoituksien</a:t>
            </a:r>
            <a:r>
              <a:rPr lang="en-GB" i="1" dirty="0" smtClean="0"/>
              <a:t> </a:t>
            </a:r>
            <a:r>
              <a:rPr lang="en-GB" i="1" dirty="0" err="1" smtClean="0"/>
              <a:t>aikana</a:t>
            </a:r>
            <a:r>
              <a:rPr lang="en-GB" i="1" dirty="0" smtClean="0"/>
              <a:t>. </a:t>
            </a:r>
            <a:r>
              <a:rPr lang="en-GB" i="1" dirty="0" err="1" smtClean="0"/>
              <a:t>Ensiksi</a:t>
            </a:r>
            <a:r>
              <a:rPr lang="en-GB" i="1" dirty="0" smtClean="0"/>
              <a:t> </a:t>
            </a:r>
            <a:r>
              <a:rPr lang="en-GB" i="1" dirty="0" err="1" smtClean="0"/>
              <a:t>käytiin</a:t>
            </a:r>
            <a:r>
              <a:rPr lang="en-GB" i="1" dirty="0" smtClean="0"/>
              <a:t> </a:t>
            </a:r>
            <a:r>
              <a:rPr lang="en-GB" i="1" dirty="0" err="1" smtClean="0"/>
              <a:t>lävitse</a:t>
            </a:r>
            <a:r>
              <a:rPr lang="en-GB" i="1" dirty="0" smtClean="0"/>
              <a:t> 	</a:t>
            </a:r>
            <a:r>
              <a:rPr lang="en-GB" i="1" dirty="0" err="1" smtClean="0"/>
              <a:t>powerpointtina</a:t>
            </a:r>
            <a:r>
              <a:rPr lang="en-GB" i="1" dirty="0" smtClean="0"/>
              <a:t> </a:t>
            </a:r>
            <a:r>
              <a:rPr lang="en-GB" i="1" dirty="0" err="1" smtClean="0"/>
              <a:t>tärkeät</a:t>
            </a:r>
            <a:r>
              <a:rPr lang="en-GB" i="1" dirty="0" smtClean="0"/>
              <a:t> </a:t>
            </a:r>
            <a:r>
              <a:rPr lang="en-GB" i="1" dirty="0" err="1" smtClean="0"/>
              <a:t>asiat</a:t>
            </a:r>
            <a:r>
              <a:rPr lang="en-GB" i="1" dirty="0" smtClean="0"/>
              <a:t> </a:t>
            </a:r>
            <a:r>
              <a:rPr lang="en-GB" i="1" dirty="0" err="1" smtClean="0"/>
              <a:t>lävitse</a:t>
            </a:r>
            <a:r>
              <a:rPr lang="en-GB" i="1" dirty="0" smtClean="0"/>
              <a:t>, </a:t>
            </a:r>
            <a:r>
              <a:rPr lang="en-GB" i="1" dirty="0" err="1" smtClean="0"/>
              <a:t>tämän</a:t>
            </a:r>
            <a:r>
              <a:rPr lang="en-GB" i="1" dirty="0" smtClean="0"/>
              <a:t> </a:t>
            </a:r>
            <a:r>
              <a:rPr lang="en-GB" i="1" dirty="0" err="1" smtClean="0"/>
              <a:t>jälkeen</a:t>
            </a:r>
            <a:r>
              <a:rPr lang="en-GB" i="1" dirty="0" smtClean="0"/>
              <a:t> case-</a:t>
            </a:r>
            <a:r>
              <a:rPr lang="en-GB" i="1" dirty="0" err="1" smtClean="0"/>
              <a:t>harjoitus</a:t>
            </a:r>
            <a:r>
              <a:rPr lang="en-GB" i="1" dirty="0" smtClean="0"/>
              <a:t> </a:t>
            </a:r>
            <a:r>
              <a:rPr lang="en-GB" i="1" dirty="0" err="1" smtClean="0"/>
              <a:t>ja</a:t>
            </a:r>
            <a:r>
              <a:rPr lang="en-GB" i="1" dirty="0" smtClean="0"/>
              <a:t> 	</a:t>
            </a:r>
            <a:r>
              <a:rPr lang="en-GB" i="1" dirty="0" err="1" smtClean="0"/>
              <a:t>harjoituksen</a:t>
            </a:r>
            <a:r>
              <a:rPr lang="en-GB" i="1" dirty="0" smtClean="0"/>
              <a:t> </a:t>
            </a:r>
            <a:r>
              <a:rPr lang="en-GB" i="1" dirty="0" err="1" smtClean="0"/>
              <a:t>jälkeen</a:t>
            </a:r>
            <a:r>
              <a:rPr lang="en-GB" i="1" dirty="0" smtClean="0"/>
              <a:t> </a:t>
            </a:r>
            <a:r>
              <a:rPr lang="en-GB" i="1" dirty="0" err="1" smtClean="0"/>
              <a:t>käytiin</a:t>
            </a:r>
            <a:r>
              <a:rPr lang="en-GB" i="1" dirty="0" smtClean="0"/>
              <a:t> </a:t>
            </a:r>
            <a:r>
              <a:rPr lang="en-GB" i="1" dirty="0" err="1" smtClean="0"/>
              <a:t>asiat</a:t>
            </a:r>
            <a:r>
              <a:rPr lang="en-GB" i="1" dirty="0" smtClean="0"/>
              <a:t> </a:t>
            </a:r>
            <a:r>
              <a:rPr lang="en-GB" i="1" dirty="0" err="1" smtClean="0"/>
              <a:t>lävitse</a:t>
            </a:r>
            <a:r>
              <a:rPr lang="en-GB" i="1" dirty="0" smtClean="0"/>
              <a:t> </a:t>
            </a:r>
            <a:r>
              <a:rPr lang="en-GB" i="1" dirty="0" err="1" smtClean="0"/>
              <a:t>mikä</a:t>
            </a:r>
            <a:r>
              <a:rPr lang="en-GB" i="1" dirty="0" smtClean="0"/>
              <a:t> </a:t>
            </a:r>
            <a:r>
              <a:rPr lang="en-GB" i="1" dirty="0" err="1" smtClean="0"/>
              <a:t>meni</a:t>
            </a:r>
            <a:r>
              <a:rPr lang="en-GB" i="1" dirty="0" smtClean="0"/>
              <a:t> </a:t>
            </a:r>
            <a:r>
              <a:rPr lang="en-GB" i="1" dirty="0" err="1" smtClean="0"/>
              <a:t>huonosti</a:t>
            </a:r>
            <a:r>
              <a:rPr lang="en-GB" i="1" dirty="0" smtClean="0"/>
              <a:t> </a:t>
            </a:r>
            <a:r>
              <a:rPr lang="en-GB" i="1" dirty="0" err="1" smtClean="0"/>
              <a:t>ja</a:t>
            </a:r>
            <a:r>
              <a:rPr lang="en-GB" i="1" dirty="0" smtClean="0"/>
              <a:t> </a:t>
            </a:r>
            <a:r>
              <a:rPr lang="en-GB" i="1" dirty="0" err="1" smtClean="0"/>
              <a:t>hyvin</a:t>
            </a:r>
            <a:r>
              <a:rPr lang="en-GB" i="1" dirty="0" smtClean="0"/>
              <a:t>.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Opiskelijat kokivat oppimista estävinä tekijöinä;</a:t>
            </a:r>
          </a:p>
          <a:p>
            <a:pPr lvl="2"/>
            <a:r>
              <a:rPr lang="fi-FI" dirty="0" smtClean="0"/>
              <a:t>Miten simulaatio ym. harjoitukset oli suunniteltu ja miten niihin suhtauduttiin</a:t>
            </a:r>
          </a:p>
          <a:p>
            <a:pPr lvl="2"/>
            <a:r>
              <a:rPr lang="fi-FI" dirty="0"/>
              <a:t>V</a:t>
            </a:r>
            <a:r>
              <a:rPr lang="fi-FI" dirty="0" smtClean="0"/>
              <a:t>älineistön </a:t>
            </a:r>
            <a:r>
              <a:rPr lang="fi-FI" dirty="0"/>
              <a:t>puute ja </a:t>
            </a:r>
            <a:r>
              <a:rPr lang="fi-FI" dirty="0" smtClean="0"/>
              <a:t>vanhanaikaisuus</a:t>
            </a:r>
          </a:p>
          <a:p>
            <a:pPr marL="539750" lvl="2" indent="0">
              <a:buNone/>
            </a:pPr>
            <a:r>
              <a:rPr lang="fi-FI" dirty="0"/>
              <a:t>	</a:t>
            </a:r>
            <a:r>
              <a:rPr lang="en-GB" i="1" dirty="0" smtClean="0"/>
              <a:t>“</a:t>
            </a:r>
            <a:r>
              <a:rPr lang="en-GB" i="1" dirty="0" err="1"/>
              <a:t>Koululla</a:t>
            </a:r>
            <a:r>
              <a:rPr lang="en-GB" i="1" dirty="0"/>
              <a:t>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ollut</a:t>
            </a:r>
            <a:r>
              <a:rPr lang="en-GB" i="1" dirty="0"/>
              <a:t> </a:t>
            </a:r>
            <a:r>
              <a:rPr lang="en-GB" i="1" dirty="0" err="1"/>
              <a:t>kaikkea</a:t>
            </a:r>
            <a:r>
              <a:rPr lang="en-GB" i="1" dirty="0"/>
              <a:t> </a:t>
            </a:r>
            <a:r>
              <a:rPr lang="en-GB" i="1" dirty="0" err="1"/>
              <a:t>tarvittavaa</a:t>
            </a:r>
            <a:r>
              <a:rPr lang="en-GB" i="1" dirty="0"/>
              <a:t> </a:t>
            </a:r>
            <a:r>
              <a:rPr lang="en-GB" i="1" dirty="0" err="1"/>
              <a:t>välineistöä</a:t>
            </a:r>
            <a:r>
              <a:rPr lang="en-GB" i="1" dirty="0"/>
              <a:t> </a:t>
            </a:r>
            <a:r>
              <a:rPr lang="en-GB" i="1" dirty="0" err="1"/>
              <a:t>käytössä</a:t>
            </a:r>
            <a:r>
              <a:rPr lang="en-GB" i="1" dirty="0"/>
              <a:t> </a:t>
            </a:r>
            <a:r>
              <a:rPr lang="en-GB" i="1" dirty="0" err="1"/>
              <a:t>ja</a:t>
            </a:r>
            <a:r>
              <a:rPr lang="en-GB" i="1" dirty="0"/>
              <a:t> </a:t>
            </a:r>
            <a:r>
              <a:rPr lang="en-GB" i="1" dirty="0" err="1"/>
              <a:t>esim</a:t>
            </a:r>
            <a:r>
              <a:rPr lang="en-GB" i="1" dirty="0"/>
              <a:t>. </a:t>
            </a:r>
            <a:r>
              <a:rPr lang="en-GB" i="1" dirty="0" smtClean="0"/>
              <a:t>	</a:t>
            </a:r>
            <a:r>
              <a:rPr lang="en-GB" i="1" dirty="0" err="1" smtClean="0"/>
              <a:t>simulaatiotilat</a:t>
            </a:r>
            <a:r>
              <a:rPr lang="en-GB" i="1" dirty="0" smtClean="0"/>
              <a:t> </a:t>
            </a:r>
            <a:r>
              <a:rPr lang="en-GB" i="1" dirty="0" err="1"/>
              <a:t>olisivat</a:t>
            </a:r>
            <a:r>
              <a:rPr lang="en-GB" i="1" dirty="0"/>
              <a:t> </a:t>
            </a:r>
            <a:r>
              <a:rPr lang="en-GB" i="1" dirty="0" err="1"/>
              <a:t>ensihoidon</a:t>
            </a:r>
            <a:r>
              <a:rPr lang="en-GB" i="1" dirty="0"/>
              <a:t> </a:t>
            </a:r>
            <a:r>
              <a:rPr lang="en-GB" i="1" dirty="0" err="1"/>
              <a:t>opetuksessa</a:t>
            </a:r>
            <a:r>
              <a:rPr lang="en-GB" i="1" dirty="0"/>
              <a:t> </a:t>
            </a:r>
            <a:r>
              <a:rPr lang="en-GB" i="1" dirty="0" err="1"/>
              <a:t>ihan</a:t>
            </a:r>
            <a:r>
              <a:rPr lang="en-GB" i="1" dirty="0"/>
              <a:t> </a:t>
            </a:r>
            <a:r>
              <a:rPr lang="en-GB" i="1" dirty="0" err="1"/>
              <a:t>ehdottomasti</a:t>
            </a:r>
            <a:r>
              <a:rPr lang="en-GB" i="1" dirty="0"/>
              <a:t> </a:t>
            </a:r>
            <a:r>
              <a:rPr lang="en-GB" i="1" dirty="0" smtClean="0"/>
              <a:t>	</a:t>
            </a:r>
            <a:r>
              <a:rPr lang="en-GB" i="1" dirty="0" err="1" smtClean="0"/>
              <a:t>oltava</a:t>
            </a:r>
            <a:r>
              <a:rPr lang="fi-FI" i="1" dirty="0"/>
              <a:t>.”</a:t>
            </a:r>
            <a:endParaRPr lang="fi-FI" dirty="0"/>
          </a:p>
          <a:p>
            <a:pPr marL="53975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05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</a:t>
            </a:r>
            <a:r>
              <a:rPr lang="fi-FI" sz="2400" dirty="0" smtClean="0"/>
              <a:t>osaamisala</a:t>
            </a:r>
            <a:endParaRPr lang="fi-FI" sz="24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2060848"/>
            <a:ext cx="7543800" cy="3312840"/>
          </a:xfrm>
        </p:spPr>
        <p:txBody>
          <a:bodyPr/>
          <a:lstStyle/>
          <a:p>
            <a:r>
              <a:rPr lang="fi-FI" dirty="0"/>
              <a:t>Opiskelijat kaipasivat opetukseen </a:t>
            </a:r>
            <a:endParaRPr lang="fi-FI" dirty="0" smtClean="0"/>
          </a:p>
          <a:p>
            <a:pPr lvl="1"/>
            <a:r>
              <a:rPr lang="fi-FI" dirty="0" smtClean="0"/>
              <a:t>VIRVE –puhelimien käyttöä</a:t>
            </a:r>
          </a:p>
          <a:p>
            <a:pPr lvl="1"/>
            <a:r>
              <a:rPr lang="fi-FI" dirty="0" smtClean="0"/>
              <a:t>Ambulanssin ajoharjoituksia</a:t>
            </a:r>
          </a:p>
          <a:p>
            <a:pPr lvl="1"/>
            <a:r>
              <a:rPr lang="fi-FI" dirty="0" smtClean="0"/>
              <a:t>Lisää EKG:n tulkintaa</a:t>
            </a:r>
          </a:p>
          <a:p>
            <a:pPr lvl="1"/>
            <a:r>
              <a:rPr lang="fi-FI" dirty="0" smtClean="0"/>
              <a:t>Enemmän ja perusteellisemmin lääkehoitoa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98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28650" y="1844675"/>
            <a:ext cx="7886700" cy="3529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smtClean="0">
                <a:solidFill>
                  <a:schemeClr val="accent1">
                    <a:lumMod val="75000"/>
                  </a:schemeClr>
                </a:solidFill>
              </a:rPr>
              <a:t>Työssäoppiminen työelämäosaamisen edistäjänä</a:t>
            </a:r>
            <a:endParaRPr lang="fi-F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21939"/>
              </p:ext>
            </p:extLst>
          </p:nvPr>
        </p:nvGraphicFramePr>
        <p:xfrm>
          <a:off x="971549" y="2420886"/>
          <a:ext cx="7543801" cy="324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243">
                  <a:extLst>
                    <a:ext uri="{9D8B030D-6E8A-4147-A177-3AD203B41FA5}">
                      <a16:colId xmlns:a16="http://schemas.microsoft.com/office/drawing/2014/main" val="2513627321"/>
                    </a:ext>
                  </a:extLst>
                </a:gridCol>
                <a:gridCol w="1092198">
                  <a:extLst>
                    <a:ext uri="{9D8B030D-6E8A-4147-A177-3AD203B41FA5}">
                      <a16:colId xmlns:a16="http://schemas.microsoft.com/office/drawing/2014/main" val="1021546722"/>
                    </a:ext>
                  </a:extLst>
                </a:gridCol>
                <a:gridCol w="1092899">
                  <a:extLst>
                    <a:ext uri="{9D8B030D-6E8A-4147-A177-3AD203B41FA5}">
                      <a16:colId xmlns:a16="http://schemas.microsoft.com/office/drawing/2014/main" val="3778023721"/>
                    </a:ext>
                  </a:extLst>
                </a:gridCol>
                <a:gridCol w="1290461">
                  <a:extLst>
                    <a:ext uri="{9D8B030D-6E8A-4147-A177-3AD203B41FA5}">
                      <a16:colId xmlns:a16="http://schemas.microsoft.com/office/drawing/2014/main" val="1081536649"/>
                    </a:ext>
                  </a:extLst>
                </a:gridCol>
              </a:tblGrid>
              <a:tr h="752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Opiskelijoiden </a:t>
                      </a:r>
                      <a:r>
                        <a:rPr lang="fi-FI" sz="2000" dirty="0" smtClean="0">
                          <a:effectLst/>
                        </a:rPr>
                        <a:t>mukaan…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Täysin eri mieltä tai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Eri mieltä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En osaa sanoa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Samaa mieltä tai Täysin samaa mieltä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578602"/>
                  </a:ext>
                </a:extLst>
              </a:tr>
              <a:tr h="497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Lähiopetuksessa opitut asiat </a:t>
                      </a:r>
                      <a:r>
                        <a:rPr lang="fi-FI" sz="1100" dirty="0" smtClean="0">
                          <a:effectLst/>
                        </a:rPr>
                        <a:t>auttoivat työssäoppimispaikoissa.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8,7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2/23)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30,4</a:t>
                      </a:r>
                      <a:r>
                        <a:rPr lang="fi-FI" sz="1100" baseline="0" dirty="0" smtClean="0">
                          <a:effectLst/>
                        </a:rPr>
                        <a:t> </a:t>
                      </a:r>
                      <a:r>
                        <a:rPr lang="fi-FI" sz="1100" dirty="0" smtClean="0">
                          <a:effectLst/>
                        </a:rPr>
                        <a:t>% (7/23)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60,9</a:t>
                      </a:r>
                      <a:r>
                        <a:rPr lang="fi-FI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14/23)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222124"/>
                  </a:ext>
                </a:extLst>
              </a:tr>
              <a:tr h="497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Osaamistaan edisti se, että he työskentelivät työssäoppimisten aikana eri </a:t>
                      </a:r>
                      <a:r>
                        <a:rPr lang="fi-FI" sz="1100" dirty="0" smtClean="0">
                          <a:effectLst/>
                        </a:rPr>
                        <a:t>paikoissa.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4,3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1/23)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8,7</a:t>
                      </a:r>
                      <a:r>
                        <a:rPr lang="fi-FI" sz="1100" baseline="0" dirty="0" smtClean="0">
                          <a:effectLst/>
                        </a:rPr>
                        <a:t> </a:t>
                      </a:r>
                      <a:r>
                        <a:rPr lang="fi-FI" sz="1100" dirty="0" smtClean="0">
                          <a:effectLst/>
                        </a:rPr>
                        <a:t>% </a:t>
                      </a:r>
                      <a:r>
                        <a:rPr lang="fi-FI" sz="1100" dirty="0">
                          <a:effectLst/>
                        </a:rPr>
                        <a:t>(</a:t>
                      </a:r>
                      <a:r>
                        <a:rPr lang="fi-FI" sz="1100" dirty="0" smtClean="0">
                          <a:effectLst/>
                        </a:rPr>
                        <a:t>2/23)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r>
                        <a:rPr lang="fi-FI" sz="1100" baseline="0" dirty="0" smtClean="0">
                          <a:solidFill>
                            <a:srgbClr val="002060"/>
                          </a:solidFill>
                          <a:effectLst/>
                        </a:rPr>
                        <a:t>,0 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%, (20/23)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13434"/>
                  </a:ext>
                </a:extLst>
              </a:tr>
              <a:tr h="497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Työssäoppimispaikoissa harjoiteltiin </a:t>
                      </a:r>
                      <a:r>
                        <a:rPr lang="fi-FI" sz="1100" dirty="0">
                          <a:effectLst/>
                        </a:rPr>
                        <a:t>niitä asioita, joita </a:t>
                      </a:r>
                      <a:r>
                        <a:rPr lang="fi-FI" sz="1100" dirty="0" smtClean="0">
                          <a:effectLst/>
                        </a:rPr>
                        <a:t>lähiopetuksessa oli</a:t>
                      </a:r>
                      <a:r>
                        <a:rPr lang="fi-FI" sz="1100" baseline="0" dirty="0" smtClean="0">
                          <a:effectLst/>
                        </a:rPr>
                        <a:t> </a:t>
                      </a:r>
                      <a:r>
                        <a:rPr lang="fi-FI" sz="1100" dirty="0" smtClean="0">
                          <a:effectLst/>
                        </a:rPr>
                        <a:t>oppinut</a:t>
                      </a:r>
                      <a:r>
                        <a:rPr lang="fi-FI" sz="1100" dirty="0">
                          <a:effectLst/>
                        </a:rPr>
                        <a:t>.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21,7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5/23)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8,7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2/23)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65,2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15/23)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230812"/>
                  </a:ext>
                </a:extLst>
              </a:tr>
              <a:tr h="497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Työssäoppimisen aikana pystyi tekemään </a:t>
                      </a:r>
                      <a:r>
                        <a:rPr lang="fi-FI" sz="1100" dirty="0">
                          <a:effectLst/>
                        </a:rPr>
                        <a:t>alan työtehtäviä monipuolisesti.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0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26,1 </a:t>
                      </a:r>
                      <a:r>
                        <a:rPr lang="fi-FI" sz="1100" dirty="0">
                          <a:effectLst/>
                        </a:rPr>
                        <a:t>% </a:t>
                      </a:r>
                      <a:r>
                        <a:rPr lang="fi-FI" sz="1100" dirty="0" smtClean="0">
                          <a:effectLst/>
                        </a:rPr>
                        <a:t>(6/23)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73,9%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17/23)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401965"/>
                  </a:ext>
                </a:extLst>
              </a:tr>
              <a:tr h="497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Työssäoppimisen ohjaaja/työpaikkaohjaaja tunsi tutkinnon, jota opiskelija suoritti.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52,2 </a:t>
                      </a:r>
                      <a:r>
                        <a:rPr lang="fi-FI" sz="1100" dirty="0">
                          <a:solidFill>
                            <a:srgbClr val="002060"/>
                          </a:solidFill>
                          <a:effectLst/>
                        </a:rPr>
                        <a:t>% (</a:t>
                      </a:r>
                      <a:r>
                        <a:rPr lang="fi-FI" sz="1100" dirty="0" smtClean="0">
                          <a:solidFill>
                            <a:srgbClr val="002060"/>
                          </a:solidFill>
                          <a:effectLst/>
                        </a:rPr>
                        <a:t>12/23)</a:t>
                      </a:r>
                      <a:endParaRPr lang="fi-F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26,1 </a:t>
                      </a:r>
                      <a:r>
                        <a:rPr lang="fi-FI" sz="1100" dirty="0">
                          <a:effectLst/>
                        </a:rPr>
                        <a:t>% (</a:t>
                      </a:r>
                      <a:r>
                        <a:rPr lang="fi-FI" sz="1100" dirty="0" smtClean="0">
                          <a:effectLst/>
                        </a:rPr>
                        <a:t>6/23)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21,7 </a:t>
                      </a:r>
                      <a:r>
                        <a:rPr lang="fi-FI" sz="1100" dirty="0">
                          <a:effectLst/>
                        </a:rPr>
                        <a:t>% </a:t>
                      </a:r>
                      <a:r>
                        <a:rPr lang="fi-FI" sz="1100" dirty="0" smtClean="0">
                          <a:effectLst/>
                        </a:rPr>
                        <a:t>(5/23)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703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4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Työssäoppimispaikalla osaamista opiskelijoiden mielestä edistivät..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1844675"/>
            <a:ext cx="7543800" cy="3960589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Kirjalliset ja ensihoidolliset tehtävät</a:t>
            </a:r>
          </a:p>
          <a:p>
            <a:r>
              <a:rPr lang="fi-FI" dirty="0" smtClean="0"/>
              <a:t>Ohjaus</a:t>
            </a:r>
          </a:p>
          <a:p>
            <a:pPr marL="0" indent="0">
              <a:buNone/>
            </a:pPr>
            <a:r>
              <a:rPr lang="fi-FI" i="1" dirty="0"/>
              <a:t>	</a:t>
            </a:r>
            <a:r>
              <a:rPr lang="en-GB" i="1" dirty="0" smtClean="0"/>
              <a:t>“</a:t>
            </a:r>
            <a:r>
              <a:rPr lang="en-GB" i="1" dirty="0" err="1" smtClean="0"/>
              <a:t>Pääsin</a:t>
            </a:r>
            <a:r>
              <a:rPr lang="en-GB" i="1" dirty="0" smtClean="0"/>
              <a:t> </a:t>
            </a:r>
            <a:r>
              <a:rPr lang="en-GB" i="1" dirty="0" err="1"/>
              <a:t>tekemään</a:t>
            </a:r>
            <a:r>
              <a:rPr lang="en-GB" i="1" dirty="0"/>
              <a:t> </a:t>
            </a:r>
            <a:r>
              <a:rPr lang="en-GB" i="1" dirty="0" err="1"/>
              <a:t>täsmälleen</a:t>
            </a:r>
            <a:r>
              <a:rPr lang="en-GB" i="1" dirty="0"/>
              <a:t> </a:t>
            </a:r>
            <a:r>
              <a:rPr lang="en-GB" i="1" dirty="0" err="1"/>
              <a:t>niitä</a:t>
            </a:r>
            <a:r>
              <a:rPr lang="en-GB" i="1" dirty="0"/>
              <a:t> </a:t>
            </a:r>
            <a:r>
              <a:rPr lang="en-GB" i="1" dirty="0" err="1"/>
              <a:t>työtehtäviä</a:t>
            </a:r>
            <a:r>
              <a:rPr lang="en-GB" i="1" dirty="0"/>
              <a:t>, </a:t>
            </a:r>
            <a:r>
              <a:rPr lang="en-GB" i="1" dirty="0" err="1"/>
              <a:t>joita</a:t>
            </a:r>
            <a:r>
              <a:rPr lang="en-GB" i="1" dirty="0"/>
              <a:t> </a:t>
            </a:r>
            <a:r>
              <a:rPr lang="en-GB" i="1" dirty="0" err="1"/>
              <a:t>ko</a:t>
            </a:r>
            <a:r>
              <a:rPr lang="en-GB" i="1" dirty="0"/>
              <a:t>. </a:t>
            </a:r>
            <a:r>
              <a:rPr lang="en-GB" i="1" dirty="0" err="1"/>
              <a:t>yksikössä</a:t>
            </a:r>
            <a:r>
              <a:rPr lang="en-GB" i="1" dirty="0"/>
              <a:t> </a:t>
            </a:r>
            <a:r>
              <a:rPr lang="en-GB" i="1" dirty="0" err="1" smtClean="0"/>
              <a:t>tehtiin</a:t>
            </a:r>
            <a:r>
              <a:rPr lang="en-GB" i="1" dirty="0"/>
              <a:t>. </a:t>
            </a:r>
            <a:r>
              <a:rPr lang="en-GB" i="1" dirty="0" smtClean="0"/>
              <a:t>	</a:t>
            </a:r>
            <a:r>
              <a:rPr lang="en-GB" i="1" dirty="0" err="1" smtClean="0"/>
              <a:t>Oppiminen</a:t>
            </a:r>
            <a:r>
              <a:rPr lang="en-GB" i="1" dirty="0" smtClean="0"/>
              <a:t> </a:t>
            </a:r>
            <a:r>
              <a:rPr lang="en-GB" i="1" dirty="0" err="1"/>
              <a:t>oli</a:t>
            </a:r>
            <a:r>
              <a:rPr lang="en-GB" i="1" dirty="0"/>
              <a:t> </a:t>
            </a:r>
            <a:r>
              <a:rPr lang="en-GB" i="1" dirty="0" err="1"/>
              <a:t>siis</a:t>
            </a:r>
            <a:r>
              <a:rPr lang="en-GB" i="1" dirty="0"/>
              <a:t> </a:t>
            </a:r>
            <a:r>
              <a:rPr lang="en-GB" i="1" dirty="0" err="1"/>
              <a:t>monipuolista</a:t>
            </a:r>
            <a:r>
              <a:rPr lang="en-GB" i="1" dirty="0"/>
              <a:t>. </a:t>
            </a:r>
            <a:r>
              <a:rPr lang="en-GB" i="1" dirty="0" err="1"/>
              <a:t>Ohjaajien</a:t>
            </a:r>
            <a:r>
              <a:rPr lang="en-GB" i="1" dirty="0"/>
              <a:t> </a:t>
            </a:r>
            <a:r>
              <a:rPr lang="en-GB" i="1" dirty="0" err="1"/>
              <a:t>antama</a:t>
            </a:r>
            <a:r>
              <a:rPr lang="en-GB" i="1" dirty="0"/>
              <a:t> </a:t>
            </a:r>
            <a:r>
              <a:rPr lang="en-GB" i="1" dirty="0" err="1"/>
              <a:t>mahdollisuus</a:t>
            </a:r>
            <a:r>
              <a:rPr lang="en-GB" i="1" dirty="0"/>
              <a:t> </a:t>
            </a:r>
            <a:r>
              <a:rPr lang="en-GB" i="1" dirty="0" err="1" smtClean="0"/>
              <a:t>tehdä</a:t>
            </a:r>
            <a:r>
              <a:rPr lang="en-GB" i="1" dirty="0" smtClean="0"/>
              <a:t> 	</a:t>
            </a:r>
            <a:r>
              <a:rPr lang="en-GB" i="1" dirty="0" err="1" smtClean="0"/>
              <a:t>kaikkia</a:t>
            </a:r>
            <a:r>
              <a:rPr lang="en-GB" i="1" dirty="0" smtClean="0"/>
              <a:t> </a:t>
            </a:r>
            <a:r>
              <a:rPr lang="en-GB" i="1" dirty="0" err="1"/>
              <a:t>työtehtäviä</a:t>
            </a:r>
            <a:r>
              <a:rPr lang="en-GB" i="1" dirty="0"/>
              <a:t> </a:t>
            </a:r>
            <a:r>
              <a:rPr lang="en-GB" i="1" dirty="0" err="1"/>
              <a:t>ja</a:t>
            </a:r>
            <a:r>
              <a:rPr lang="en-GB" i="1" dirty="0"/>
              <a:t> </a:t>
            </a:r>
            <a:r>
              <a:rPr lang="en-GB" i="1" dirty="0" err="1"/>
              <a:t>tsemppi</a:t>
            </a:r>
            <a:r>
              <a:rPr lang="en-GB" i="1" dirty="0"/>
              <a:t> </a:t>
            </a:r>
            <a:r>
              <a:rPr lang="en-GB" i="1" dirty="0" err="1"/>
              <a:t>tuki</a:t>
            </a:r>
            <a:r>
              <a:rPr lang="en-GB" i="1" dirty="0"/>
              <a:t> </a:t>
            </a:r>
            <a:r>
              <a:rPr lang="en-GB" i="1" dirty="0" err="1"/>
              <a:t>oppimista</a:t>
            </a:r>
            <a:r>
              <a:rPr lang="en-GB" i="1" dirty="0"/>
              <a:t>.”</a:t>
            </a:r>
            <a:r>
              <a:rPr lang="en-GB" dirty="0"/>
              <a:t> </a:t>
            </a:r>
            <a:endParaRPr lang="fi-FI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smtClean="0"/>
              <a:t>“</a:t>
            </a:r>
            <a:r>
              <a:rPr lang="en-GB" i="1" dirty="0" err="1"/>
              <a:t>Harjoittelu</a:t>
            </a:r>
            <a:r>
              <a:rPr lang="en-GB" i="1" dirty="0"/>
              <a:t> </a:t>
            </a:r>
            <a:r>
              <a:rPr lang="en-GB" i="1" dirty="0" err="1"/>
              <a:t>paikka</a:t>
            </a:r>
            <a:r>
              <a:rPr lang="en-GB" i="1" dirty="0"/>
              <a:t>, </a:t>
            </a:r>
            <a:r>
              <a:rPr lang="en-GB" i="1" dirty="0" err="1"/>
              <a:t>jossa</a:t>
            </a:r>
            <a:r>
              <a:rPr lang="en-GB" i="1" dirty="0"/>
              <a:t> </a:t>
            </a:r>
            <a:r>
              <a:rPr lang="en-GB" i="1" dirty="0" err="1"/>
              <a:t>ollaan</a:t>
            </a:r>
            <a:r>
              <a:rPr lang="en-GB" i="1" dirty="0"/>
              <a:t> </a:t>
            </a:r>
            <a:r>
              <a:rPr lang="en-GB" i="1" dirty="0" err="1"/>
              <a:t>kiinnostuneita</a:t>
            </a:r>
            <a:r>
              <a:rPr lang="en-GB" i="1" dirty="0"/>
              <a:t> </a:t>
            </a:r>
            <a:r>
              <a:rPr lang="en-GB" i="1" dirty="0" err="1"/>
              <a:t>opiskelijan</a:t>
            </a:r>
            <a:r>
              <a:rPr lang="en-GB" i="1" dirty="0"/>
              <a:t> </a:t>
            </a:r>
            <a:r>
              <a:rPr lang="en-GB" i="1" dirty="0" smtClean="0"/>
              <a:t>	</a:t>
            </a:r>
            <a:r>
              <a:rPr lang="en-GB" i="1" dirty="0" err="1" smtClean="0"/>
              <a:t>kouluttamisesta</a:t>
            </a:r>
            <a:r>
              <a:rPr lang="en-GB" i="1" dirty="0" smtClean="0"/>
              <a:t>.”</a:t>
            </a:r>
            <a:r>
              <a:rPr lang="fi-FI" i="1" dirty="0"/>
              <a:t> </a:t>
            </a:r>
            <a:endParaRPr lang="fi-FI" i="1" dirty="0" smtClean="0"/>
          </a:p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r>
              <a:rPr lang="fi-FI" i="1" dirty="0"/>
              <a:t>	</a:t>
            </a:r>
            <a:r>
              <a:rPr lang="fi-FI" i="1" dirty="0" smtClean="0"/>
              <a:t>”</a:t>
            </a:r>
            <a:r>
              <a:rPr lang="fi-FI" i="1" dirty="0"/>
              <a:t>Oma motivaatio ja halu oppia</a:t>
            </a:r>
            <a:r>
              <a:rPr lang="en-GB" i="1" dirty="0"/>
              <a:t> </a:t>
            </a:r>
            <a:r>
              <a:rPr lang="en-GB" i="1" dirty="0" err="1"/>
              <a:t>v</a:t>
            </a:r>
            <a:r>
              <a:rPr lang="en-GB" i="1" dirty="0" err="1" smtClean="0"/>
              <a:t>astuun</a:t>
            </a:r>
            <a:r>
              <a:rPr lang="en-GB" i="1" dirty="0" smtClean="0"/>
              <a:t> </a:t>
            </a:r>
            <a:r>
              <a:rPr lang="en-GB" i="1" dirty="0" err="1"/>
              <a:t>saaminen</a:t>
            </a:r>
            <a:r>
              <a:rPr lang="en-GB" i="1" dirty="0"/>
              <a:t>. </a:t>
            </a:r>
            <a:r>
              <a:rPr lang="en-GB" i="1" dirty="0" err="1"/>
              <a:t>Pääsin</a:t>
            </a:r>
            <a:r>
              <a:rPr lang="en-GB" i="1" dirty="0"/>
              <a:t> </a:t>
            </a:r>
            <a:r>
              <a:rPr lang="en-GB" i="1" dirty="0" err="1"/>
              <a:t>itsenäisesti</a:t>
            </a:r>
            <a:r>
              <a:rPr lang="en-GB" i="1" dirty="0"/>
              <a:t> </a:t>
            </a:r>
            <a:r>
              <a:rPr lang="en-GB" i="1" dirty="0" err="1" smtClean="0"/>
              <a:t>tekemään</a:t>
            </a:r>
            <a:r>
              <a:rPr lang="en-GB" i="1" dirty="0" smtClean="0"/>
              <a:t> 	</a:t>
            </a:r>
            <a:r>
              <a:rPr lang="en-GB" i="1" dirty="0" err="1" smtClean="0"/>
              <a:t>päätöksiä</a:t>
            </a:r>
            <a:r>
              <a:rPr lang="en-GB" i="1" dirty="0" smtClean="0"/>
              <a:t> </a:t>
            </a:r>
            <a:r>
              <a:rPr lang="en-GB" i="1" dirty="0" err="1"/>
              <a:t>ja</a:t>
            </a:r>
            <a:r>
              <a:rPr lang="en-GB" i="1" dirty="0"/>
              <a:t> </a:t>
            </a:r>
            <a:r>
              <a:rPr lang="en-GB" i="1" dirty="0" err="1" smtClean="0"/>
              <a:t>käyttämään</a:t>
            </a:r>
            <a:r>
              <a:rPr lang="en-GB" i="1" dirty="0" smtClean="0"/>
              <a:t> </a:t>
            </a:r>
            <a:r>
              <a:rPr lang="en-GB" i="1" dirty="0" err="1"/>
              <a:t>omia</a:t>
            </a:r>
            <a:r>
              <a:rPr lang="en-GB" i="1" dirty="0"/>
              <a:t> </a:t>
            </a:r>
            <a:r>
              <a:rPr lang="en-GB" i="1" dirty="0" err="1"/>
              <a:t>aivojani</a:t>
            </a:r>
            <a:r>
              <a:rPr lang="en-GB" i="1" dirty="0"/>
              <a:t>, </a:t>
            </a:r>
            <a:r>
              <a:rPr lang="en-GB" i="1" dirty="0" err="1"/>
              <a:t>mikä</a:t>
            </a:r>
            <a:r>
              <a:rPr lang="en-GB" i="1" dirty="0"/>
              <a:t> </a:t>
            </a:r>
            <a:r>
              <a:rPr lang="en-GB" i="1" dirty="0" err="1"/>
              <a:t>nosti</a:t>
            </a:r>
            <a:r>
              <a:rPr lang="en-GB" i="1" dirty="0"/>
              <a:t> </a:t>
            </a:r>
            <a:r>
              <a:rPr lang="en-GB" i="1" dirty="0" err="1" smtClean="0"/>
              <a:t>motivaatiotani</a:t>
            </a:r>
            <a:r>
              <a:rPr lang="en-GB" i="1" dirty="0" smtClean="0"/>
              <a:t> </a:t>
            </a:r>
            <a:r>
              <a:rPr lang="en-GB" i="1" dirty="0" err="1"/>
              <a:t>opiskeluun</a:t>
            </a:r>
            <a:r>
              <a:rPr lang="en-GB" i="1" dirty="0" smtClean="0"/>
              <a:t>”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 smtClean="0"/>
              <a:t>     - </a:t>
            </a:r>
            <a:r>
              <a:rPr lang="en-GB" i="1" dirty="0" err="1" smtClean="0"/>
              <a:t>Osa</a:t>
            </a:r>
            <a:r>
              <a:rPr lang="en-GB" i="1" dirty="0" smtClean="0"/>
              <a:t> </a:t>
            </a:r>
            <a:r>
              <a:rPr lang="en-GB" i="1" dirty="0" err="1" smtClean="0"/>
              <a:t>opiskelijoista</a:t>
            </a:r>
            <a:r>
              <a:rPr lang="en-GB" i="1" dirty="0" smtClean="0"/>
              <a:t> </a:t>
            </a:r>
            <a:r>
              <a:rPr lang="en-GB" i="1" dirty="0" err="1" smtClean="0"/>
              <a:t>toi</a:t>
            </a:r>
            <a:r>
              <a:rPr lang="en-GB" i="1" dirty="0" smtClean="0"/>
              <a:t> </a:t>
            </a:r>
            <a:r>
              <a:rPr lang="en-GB" i="1" dirty="0" err="1" smtClean="0"/>
              <a:t>esille</a:t>
            </a:r>
            <a:r>
              <a:rPr lang="en-GB" i="1" dirty="0" smtClean="0"/>
              <a:t> </a:t>
            </a:r>
            <a:r>
              <a:rPr lang="en-GB" i="1" dirty="0" err="1" smtClean="0"/>
              <a:t>ohjauksen</a:t>
            </a:r>
            <a:r>
              <a:rPr lang="en-GB" i="1" dirty="0" smtClean="0"/>
              <a:t> </a:t>
            </a:r>
            <a:r>
              <a:rPr lang="en-GB" i="1" dirty="0" err="1" smtClean="0"/>
              <a:t>kehittämisen</a:t>
            </a:r>
            <a:r>
              <a:rPr lang="en-GB" i="1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r>
              <a:rPr lang="en-GB" dirty="0" err="1" smtClean="0"/>
              <a:t>Työssäoppimisten</a:t>
            </a:r>
            <a:r>
              <a:rPr lang="en-GB" dirty="0" smtClean="0"/>
              <a:t> </a:t>
            </a:r>
            <a:r>
              <a:rPr lang="en-GB" dirty="0" err="1" smtClean="0"/>
              <a:t>kesto</a:t>
            </a:r>
            <a:endParaRPr lang="en-GB" dirty="0" smtClean="0"/>
          </a:p>
          <a:p>
            <a:pPr lvl="1"/>
            <a:r>
              <a:rPr lang="en-GB" dirty="0" err="1" smtClean="0"/>
              <a:t>Pääsääntöisesti</a:t>
            </a:r>
            <a:r>
              <a:rPr lang="en-GB" dirty="0" smtClean="0"/>
              <a:t> </a:t>
            </a:r>
            <a:r>
              <a:rPr lang="en-GB" dirty="0" err="1" smtClean="0"/>
              <a:t>opiskelijat</a:t>
            </a:r>
            <a:r>
              <a:rPr lang="en-GB" dirty="0" smtClean="0"/>
              <a:t> </a:t>
            </a:r>
            <a:r>
              <a:rPr lang="en-GB" dirty="0" err="1" smtClean="0"/>
              <a:t>olivat</a:t>
            </a:r>
            <a:r>
              <a:rPr lang="en-GB" dirty="0" smtClean="0"/>
              <a:t> </a:t>
            </a:r>
            <a:r>
              <a:rPr lang="en-GB" dirty="0" err="1" smtClean="0"/>
              <a:t>työssäoppimisen</a:t>
            </a:r>
            <a:r>
              <a:rPr lang="en-GB" dirty="0" smtClean="0"/>
              <a:t> </a:t>
            </a:r>
            <a:r>
              <a:rPr lang="en-GB" dirty="0" err="1" smtClean="0"/>
              <a:t>pituuksiin</a:t>
            </a:r>
            <a:r>
              <a:rPr lang="en-GB" dirty="0" smtClean="0"/>
              <a:t> </a:t>
            </a:r>
            <a:r>
              <a:rPr lang="en-GB" dirty="0" err="1" smtClean="0"/>
              <a:t>tyytyväisiä</a:t>
            </a:r>
            <a:endParaRPr lang="en-GB" dirty="0" smtClean="0"/>
          </a:p>
          <a:p>
            <a:pPr lvl="1"/>
            <a:r>
              <a:rPr lang="en-GB" dirty="0" err="1" smtClean="0"/>
              <a:t>Ensihoito</a:t>
            </a:r>
            <a:r>
              <a:rPr lang="en-GB" dirty="0" smtClean="0"/>
              <a:t> </a:t>
            </a:r>
            <a:r>
              <a:rPr lang="en-GB" dirty="0" err="1" smtClean="0"/>
              <a:t>keskiössä</a:t>
            </a:r>
            <a:endParaRPr lang="en-GB" dirty="0" smtClean="0"/>
          </a:p>
          <a:p>
            <a:pPr marL="2667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1063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Osaamisen osoittaminen, ammattitaitovaatimukset ja arviointikriteerit</a:t>
            </a:r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28048"/>
              </p:ext>
            </p:extLst>
          </p:nvPr>
        </p:nvGraphicFramePr>
        <p:xfrm>
          <a:off x="755576" y="2348880"/>
          <a:ext cx="748883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368435097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967959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39712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01911748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fi-FI" dirty="0" smtClean="0"/>
                        <a:t>Opiskelijat</a:t>
                      </a:r>
                      <a:r>
                        <a:rPr lang="fi-FI" baseline="0" dirty="0" smtClean="0"/>
                        <a:t> olivat sitä</a:t>
                      </a:r>
                      <a:r>
                        <a:rPr lang="fi-FI" dirty="0" smtClean="0"/>
                        <a:t> mielestä, että…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</a:rPr>
                        <a:t>Täysin eri mieltä tai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</a:rPr>
                        <a:t>Eri mieltä</a:t>
                      </a:r>
                      <a:endParaRPr lang="fi-FI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effectLst/>
                        </a:rPr>
                        <a:t>En osaa sanoa</a:t>
                      </a:r>
                      <a:endParaRPr lang="fi-FI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effectLst/>
                        </a:rPr>
                        <a:t>Samaa mieltä tai Täysin samaa mieltä</a:t>
                      </a:r>
                      <a:endParaRPr lang="fi-FI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4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pystyivät osoittamaan osaamisen aidoissa työelämän tilanteissa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4,3 % (1/23)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8,7%</a:t>
                      </a:r>
                      <a:r>
                        <a:rPr lang="fi-FI" sz="1600" baseline="0" dirty="0" smtClean="0"/>
                        <a:t> (2/23)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87 % (20/23)</a:t>
                      </a:r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93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oppilaitoksessa osoitettu osaaminen arvioitiin työelämän vastaavissa kokonaisuuksissa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8,7 % (2/23)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17,4 % (4/23)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73,9 % (17/23)</a:t>
                      </a:r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20911"/>
                  </a:ext>
                </a:extLst>
              </a:tr>
              <a:tr h="267424">
                <a:tc>
                  <a:txBody>
                    <a:bodyPr/>
                    <a:lstStyle/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ammattitaitovaatimukset vastaavat työelämässä vaadittavia taitoja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21,7 % (5/23)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26,1 %</a:t>
                      </a:r>
                      <a:r>
                        <a:rPr lang="fi-FI" sz="1600" baseline="0" dirty="0" smtClean="0"/>
                        <a:t> (6/23)</a:t>
                      </a:r>
                      <a:r>
                        <a:rPr lang="fi-FI" sz="1600" dirty="0" smtClean="0"/>
                        <a:t> )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52,2 % (12/23</a:t>
                      </a:r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07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49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Opiskelijoiden kokemus siitä, miten arviointikriteerit mittaavat </a:t>
            </a:r>
            <a:r>
              <a:rPr lang="fi-FI" dirty="0"/>
              <a:t>työelämässä vaadittavia taitoja tutkinnon osittain, joita opiskelija oli </a:t>
            </a:r>
            <a:r>
              <a:rPr lang="fi-FI" dirty="0" smtClean="0"/>
              <a:t>suorittanut.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09900"/>
              </p:ext>
            </p:extLst>
          </p:nvPr>
        </p:nvGraphicFramePr>
        <p:xfrm>
          <a:off x="628651" y="2492895"/>
          <a:ext cx="8119812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867">
                  <a:extLst>
                    <a:ext uri="{9D8B030D-6E8A-4147-A177-3AD203B41FA5}">
                      <a16:colId xmlns:a16="http://schemas.microsoft.com/office/drawing/2014/main" val="347649042"/>
                    </a:ext>
                  </a:extLst>
                </a:gridCol>
                <a:gridCol w="2186867">
                  <a:extLst>
                    <a:ext uri="{9D8B030D-6E8A-4147-A177-3AD203B41FA5}">
                      <a16:colId xmlns:a16="http://schemas.microsoft.com/office/drawing/2014/main" val="1382949015"/>
                    </a:ext>
                  </a:extLst>
                </a:gridCol>
                <a:gridCol w="623980">
                  <a:extLst>
                    <a:ext uri="{9D8B030D-6E8A-4147-A177-3AD203B41FA5}">
                      <a16:colId xmlns:a16="http://schemas.microsoft.com/office/drawing/2014/main" val="3529514277"/>
                    </a:ext>
                  </a:extLst>
                </a:gridCol>
                <a:gridCol w="624713">
                  <a:extLst>
                    <a:ext uri="{9D8B030D-6E8A-4147-A177-3AD203B41FA5}">
                      <a16:colId xmlns:a16="http://schemas.microsoft.com/office/drawing/2014/main" val="3036501624"/>
                    </a:ext>
                  </a:extLst>
                </a:gridCol>
                <a:gridCol w="624713">
                  <a:extLst>
                    <a:ext uri="{9D8B030D-6E8A-4147-A177-3AD203B41FA5}">
                      <a16:colId xmlns:a16="http://schemas.microsoft.com/office/drawing/2014/main" val="1138485530"/>
                    </a:ext>
                  </a:extLst>
                </a:gridCol>
                <a:gridCol w="624713">
                  <a:extLst>
                    <a:ext uri="{9D8B030D-6E8A-4147-A177-3AD203B41FA5}">
                      <a16:colId xmlns:a16="http://schemas.microsoft.com/office/drawing/2014/main" val="1063938138"/>
                    </a:ext>
                  </a:extLst>
                </a:gridCol>
                <a:gridCol w="663051">
                  <a:extLst>
                    <a:ext uri="{9D8B030D-6E8A-4147-A177-3AD203B41FA5}">
                      <a16:colId xmlns:a16="http://schemas.microsoft.com/office/drawing/2014/main" val="1739954133"/>
                    </a:ext>
                  </a:extLst>
                </a:gridCol>
                <a:gridCol w="584908">
                  <a:extLst>
                    <a:ext uri="{9D8B030D-6E8A-4147-A177-3AD203B41FA5}">
                      <a16:colId xmlns:a16="http://schemas.microsoft.com/office/drawing/2014/main" val="1891733787"/>
                    </a:ext>
                  </a:extLst>
                </a:gridCol>
              </a:tblGrid>
              <a:tr h="12542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 err="1">
                          <a:effectLst/>
                        </a:rPr>
                        <a:t>Sosiaali</a:t>
                      </a:r>
                      <a:r>
                        <a:rPr lang="fi-FI" sz="1200" dirty="0">
                          <a:effectLst/>
                        </a:rPr>
                        <a:t>- ja terveysalan perustutkinnon tutkintorakenne, </a:t>
                      </a:r>
                      <a:endParaRPr lang="fi-FI" sz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</a:rPr>
                        <a:t>perustason </a:t>
                      </a:r>
                      <a:r>
                        <a:rPr lang="fi-FI" sz="1200" dirty="0">
                          <a:effectLst/>
                        </a:rPr>
                        <a:t>ensihoidon osaamisalassa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Tutkinnon osa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Täysin eri mieltä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Eri mieltä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 osaa sanoa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Samaa mieltä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Täysin samaa mieltä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Yhteensä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854962784"/>
                  </a:ext>
                </a:extLst>
              </a:tr>
              <a:tr h="65657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Kaikille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yhteiset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tutkinnon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osat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Terveyden, turvallisuuden ja hyvinvoinnin edistäminen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882963585"/>
                  </a:ext>
                </a:extLst>
              </a:tr>
              <a:tr h="65657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Toimintakyvyn ylläpitäminen ja edistäminen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946172864"/>
                  </a:ext>
                </a:extLst>
              </a:tr>
              <a:tr h="336489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Perustason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ensihoidon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osaamisalan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tutkinnon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osat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Akuuttihoitotyössä toimiminen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fi-FI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235814902"/>
                  </a:ext>
                </a:extLst>
              </a:tr>
              <a:tr h="33648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Ensihoitopalvelussa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toimiminen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fi-FI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fi-FI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23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413398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1844675"/>
            <a:ext cx="7543800" cy="4320629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Työelämässä vaadittu osaaminen,</a:t>
            </a:r>
            <a:r>
              <a:rPr lang="fi-FI" dirty="0"/>
              <a:t> jota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ammatillisten</a:t>
            </a:r>
            <a:r>
              <a:rPr lang="en-GB" dirty="0"/>
              <a:t> </a:t>
            </a:r>
            <a:r>
              <a:rPr lang="en-GB" dirty="0" err="1"/>
              <a:t>tutkinnon</a:t>
            </a:r>
            <a:r>
              <a:rPr lang="en-GB" dirty="0"/>
              <a:t> </a:t>
            </a:r>
            <a:r>
              <a:rPr lang="en-GB" dirty="0" err="1"/>
              <a:t>osien</a:t>
            </a:r>
            <a:r>
              <a:rPr lang="en-GB" dirty="0"/>
              <a:t> </a:t>
            </a:r>
            <a:r>
              <a:rPr lang="en-GB" dirty="0" err="1"/>
              <a:t>ammattitaitovaatimuksissa</a:t>
            </a:r>
            <a:r>
              <a:rPr lang="en-GB" dirty="0"/>
              <a:t> tai </a:t>
            </a:r>
            <a:r>
              <a:rPr lang="en-GB" dirty="0" err="1"/>
              <a:t>osaamisen</a:t>
            </a:r>
            <a:r>
              <a:rPr lang="en-GB" dirty="0"/>
              <a:t> </a:t>
            </a:r>
            <a:r>
              <a:rPr lang="en-GB" dirty="0" err="1"/>
              <a:t>arviointikriteereissä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Opiskelijat</a:t>
            </a:r>
            <a:r>
              <a:rPr lang="en-GB" dirty="0" smtClean="0"/>
              <a:t> </a:t>
            </a:r>
            <a:r>
              <a:rPr lang="en-GB" dirty="0" err="1" smtClean="0"/>
              <a:t>toivat</a:t>
            </a:r>
            <a:r>
              <a:rPr lang="en-GB" dirty="0" smtClean="0"/>
              <a:t> </a:t>
            </a:r>
            <a:r>
              <a:rPr lang="en-GB" dirty="0" err="1" smtClean="0"/>
              <a:t>esille</a:t>
            </a:r>
            <a:r>
              <a:rPr lang="en-GB" dirty="0" smtClean="0"/>
              <a:t> mm.</a:t>
            </a:r>
          </a:p>
          <a:p>
            <a:pPr lvl="1"/>
            <a:r>
              <a:rPr lang="en-GB" dirty="0" err="1" smtClean="0"/>
              <a:t>leikkaussaliharjoittelussa</a:t>
            </a:r>
            <a:r>
              <a:rPr lang="en-GB" dirty="0" smtClean="0"/>
              <a:t> </a:t>
            </a:r>
            <a:r>
              <a:rPr lang="en-GB" dirty="0" err="1"/>
              <a:t>leikkausasentojen</a:t>
            </a:r>
            <a:r>
              <a:rPr lang="en-GB" dirty="0"/>
              <a:t> </a:t>
            </a:r>
            <a:r>
              <a:rPr lang="en-GB" dirty="0" err="1" smtClean="0"/>
              <a:t>laittamisen</a:t>
            </a:r>
            <a:endParaRPr lang="en-GB" dirty="0"/>
          </a:p>
          <a:p>
            <a:pPr lvl="1"/>
            <a:r>
              <a:rPr lang="en-GB" dirty="0" err="1" smtClean="0"/>
              <a:t>ambulanssien</a:t>
            </a:r>
            <a:r>
              <a:rPr lang="en-GB" dirty="0" smtClean="0"/>
              <a:t> </a:t>
            </a:r>
            <a:r>
              <a:rPr lang="en-GB" dirty="0" err="1"/>
              <a:t>huollot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auton</a:t>
            </a:r>
            <a:r>
              <a:rPr lang="en-GB" dirty="0"/>
              <a:t> </a:t>
            </a:r>
            <a:r>
              <a:rPr lang="en-GB" dirty="0" err="1" smtClean="0"/>
              <a:t>ajoonlähtötarkistuksen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valmiuden</a:t>
            </a:r>
            <a:r>
              <a:rPr lang="en-GB" dirty="0" smtClean="0"/>
              <a:t> </a:t>
            </a:r>
            <a:r>
              <a:rPr lang="en-GB" dirty="0" err="1"/>
              <a:t>ylläpitämisen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err="1" smtClean="0"/>
              <a:t>EKG:n</a:t>
            </a:r>
            <a:r>
              <a:rPr lang="en-GB" dirty="0" smtClean="0"/>
              <a:t> </a:t>
            </a:r>
            <a:r>
              <a:rPr lang="en-GB" dirty="0" err="1" smtClean="0"/>
              <a:t>tulkinnan</a:t>
            </a:r>
            <a:endParaRPr lang="en-GB" dirty="0" smtClean="0"/>
          </a:p>
          <a:p>
            <a:pPr lvl="1"/>
            <a:r>
              <a:rPr lang="en-GB" dirty="0" err="1" smtClean="0"/>
              <a:t>Psyykkinen</a:t>
            </a:r>
            <a:r>
              <a:rPr lang="en-GB" dirty="0" smtClean="0"/>
              <a:t> </a:t>
            </a:r>
            <a:r>
              <a:rPr lang="en-GB" dirty="0" err="1" smtClean="0"/>
              <a:t>hyvinvointi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i="1" dirty="0" smtClean="0"/>
              <a:t>	“</a:t>
            </a:r>
            <a:r>
              <a:rPr lang="en-GB" i="1" dirty="0" err="1"/>
              <a:t>Mielenterveys</a:t>
            </a:r>
            <a:r>
              <a:rPr lang="en-GB" i="1" dirty="0"/>
              <a:t> </a:t>
            </a:r>
            <a:r>
              <a:rPr lang="en-GB" i="1" dirty="0" err="1"/>
              <a:t>osio</a:t>
            </a:r>
            <a:r>
              <a:rPr lang="en-GB" i="1" dirty="0"/>
              <a:t> </a:t>
            </a:r>
            <a:r>
              <a:rPr lang="en-GB" i="1" dirty="0" err="1"/>
              <a:t>voisi</a:t>
            </a:r>
            <a:r>
              <a:rPr lang="en-GB" i="1" dirty="0"/>
              <a:t> olla </a:t>
            </a:r>
            <a:r>
              <a:rPr lang="en-GB" i="1" dirty="0" err="1"/>
              <a:t>pidempi</a:t>
            </a:r>
            <a:r>
              <a:rPr lang="en-GB" i="1" dirty="0"/>
              <a:t> </a:t>
            </a:r>
            <a:r>
              <a:rPr lang="en-GB" i="1" dirty="0" err="1"/>
              <a:t>ja</a:t>
            </a:r>
            <a:r>
              <a:rPr lang="en-GB" i="1" dirty="0"/>
              <a:t> </a:t>
            </a:r>
            <a:r>
              <a:rPr lang="en-GB" i="1" dirty="0" err="1"/>
              <a:t>kattavampi</a:t>
            </a:r>
            <a:r>
              <a:rPr lang="en-GB" i="1" dirty="0"/>
              <a:t>.”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GB" i="1" dirty="0" smtClean="0"/>
              <a:t>	“</a:t>
            </a:r>
            <a:r>
              <a:rPr lang="en-GB" i="1" dirty="0" err="1"/>
              <a:t>Potilaan</a:t>
            </a:r>
            <a:r>
              <a:rPr lang="en-GB" i="1" dirty="0"/>
              <a:t> </a:t>
            </a:r>
            <a:r>
              <a:rPr lang="en-GB" i="1" dirty="0" err="1"/>
              <a:t>kohtaaminen</a:t>
            </a:r>
            <a:r>
              <a:rPr lang="en-GB" i="1" dirty="0"/>
              <a:t>, </a:t>
            </a:r>
            <a:r>
              <a:rPr lang="en-GB" i="1" dirty="0" err="1"/>
              <a:t>keskusteluapu</a:t>
            </a:r>
            <a:r>
              <a:rPr lang="en-GB" i="1" dirty="0"/>
              <a:t>, </a:t>
            </a:r>
            <a:r>
              <a:rPr lang="en-GB" i="1" dirty="0" err="1"/>
              <a:t>kriisiapu</a:t>
            </a:r>
            <a:r>
              <a:rPr lang="en-GB" i="1" dirty="0"/>
              <a:t>. </a:t>
            </a:r>
            <a:r>
              <a:rPr lang="en-GB" i="1" dirty="0" err="1"/>
              <a:t>Omaisten</a:t>
            </a:r>
            <a:r>
              <a:rPr lang="en-GB" i="1" dirty="0"/>
              <a:t> </a:t>
            </a:r>
            <a:r>
              <a:rPr lang="en-GB" i="1" dirty="0" err="1"/>
              <a:t>huomioiminen</a:t>
            </a:r>
            <a:r>
              <a:rPr lang="en-GB" i="1" dirty="0"/>
              <a:t>. </a:t>
            </a:r>
            <a:r>
              <a:rPr lang="en-GB" i="1" dirty="0" smtClean="0"/>
              <a:t>	</a:t>
            </a:r>
            <a:r>
              <a:rPr lang="en-GB" i="1" dirty="0" err="1" smtClean="0"/>
              <a:t>Mielenterveyttä</a:t>
            </a:r>
            <a:r>
              <a:rPr lang="en-GB" i="1" dirty="0" smtClean="0"/>
              <a:t> </a:t>
            </a:r>
            <a:r>
              <a:rPr lang="en-GB" i="1" dirty="0" err="1"/>
              <a:t>koskevaa</a:t>
            </a:r>
            <a:r>
              <a:rPr lang="en-GB" i="1" dirty="0"/>
              <a:t> </a:t>
            </a:r>
            <a:r>
              <a:rPr lang="en-GB" i="1" dirty="0" err="1"/>
              <a:t>tietoa</a:t>
            </a:r>
            <a:r>
              <a:rPr lang="en-GB" i="1" dirty="0"/>
              <a:t> </a:t>
            </a:r>
            <a:r>
              <a:rPr lang="en-GB" i="1" dirty="0" err="1"/>
              <a:t>olisi</a:t>
            </a:r>
            <a:r>
              <a:rPr lang="en-GB" i="1" dirty="0"/>
              <a:t> </a:t>
            </a:r>
            <a:r>
              <a:rPr lang="en-GB" i="1" dirty="0" err="1"/>
              <a:t>toivonut</a:t>
            </a:r>
            <a:r>
              <a:rPr lang="en-GB" i="1" dirty="0"/>
              <a:t> </a:t>
            </a:r>
            <a:r>
              <a:rPr lang="en-GB" i="1" dirty="0" err="1"/>
              <a:t>koulutukselta</a:t>
            </a:r>
            <a:r>
              <a:rPr lang="en-GB" i="1" dirty="0"/>
              <a:t> </a:t>
            </a:r>
            <a:r>
              <a:rPr lang="en-GB" i="1" dirty="0" err="1"/>
              <a:t>enemmän</a:t>
            </a:r>
            <a:r>
              <a:rPr lang="en-GB" i="1" dirty="0"/>
              <a:t>. </a:t>
            </a:r>
            <a:r>
              <a:rPr lang="en-GB" i="1" dirty="0" smtClean="0"/>
              <a:t>	</a:t>
            </a:r>
            <a:r>
              <a:rPr lang="en-GB" i="1" dirty="0" err="1" smtClean="0"/>
              <a:t>Lapsista</a:t>
            </a:r>
            <a:r>
              <a:rPr lang="en-GB" i="1" dirty="0" smtClean="0"/>
              <a:t>- </a:t>
            </a:r>
            <a:r>
              <a:rPr lang="en-GB" i="1" dirty="0" err="1"/>
              <a:t>ja</a:t>
            </a:r>
            <a:r>
              <a:rPr lang="en-GB" i="1" dirty="0"/>
              <a:t> </a:t>
            </a:r>
            <a:r>
              <a:rPr lang="en-GB" i="1" dirty="0" err="1" smtClean="0"/>
              <a:t>nuorista</a:t>
            </a:r>
            <a:r>
              <a:rPr lang="en-GB" i="1" dirty="0" smtClean="0"/>
              <a:t> </a:t>
            </a:r>
            <a:r>
              <a:rPr lang="en-GB" i="1" dirty="0" err="1"/>
              <a:t>olisi</a:t>
            </a:r>
            <a:r>
              <a:rPr lang="en-GB" i="1" dirty="0"/>
              <a:t> </a:t>
            </a:r>
            <a:r>
              <a:rPr lang="en-GB" i="1" dirty="0" err="1"/>
              <a:t>voinut</a:t>
            </a:r>
            <a:r>
              <a:rPr lang="en-GB" i="1" dirty="0"/>
              <a:t> </a:t>
            </a:r>
            <a:r>
              <a:rPr lang="en-GB" i="1" dirty="0" err="1"/>
              <a:t>myös</a:t>
            </a:r>
            <a:r>
              <a:rPr lang="en-GB" i="1" dirty="0"/>
              <a:t> olla </a:t>
            </a:r>
            <a:r>
              <a:rPr lang="en-GB" i="1" dirty="0" err="1"/>
              <a:t>koulutuksessa</a:t>
            </a:r>
            <a:r>
              <a:rPr lang="en-GB" i="1" dirty="0"/>
              <a:t> </a:t>
            </a:r>
            <a:r>
              <a:rPr lang="en-GB" i="1" dirty="0" err="1"/>
              <a:t>jotain</a:t>
            </a:r>
            <a:r>
              <a:rPr lang="en-GB" i="1" dirty="0"/>
              <a:t> </a:t>
            </a:r>
            <a:r>
              <a:rPr lang="en-GB" i="1" dirty="0" err="1"/>
              <a:t>opetusta</a:t>
            </a:r>
            <a:r>
              <a:rPr lang="en-GB" i="1" dirty="0"/>
              <a:t>.”</a:t>
            </a:r>
            <a:endParaRPr lang="fi-FI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smtClean="0"/>
              <a:t>“</a:t>
            </a:r>
            <a:r>
              <a:rPr lang="en-GB" i="1" dirty="0" err="1"/>
              <a:t>Valmiuden</a:t>
            </a:r>
            <a:r>
              <a:rPr lang="en-GB" i="1" dirty="0"/>
              <a:t> </a:t>
            </a:r>
            <a:r>
              <a:rPr lang="en-GB" i="1" dirty="0" err="1"/>
              <a:t>ylläpitäminen</a:t>
            </a:r>
            <a:r>
              <a:rPr lang="en-GB" i="1" dirty="0"/>
              <a:t>. </a:t>
            </a:r>
            <a:r>
              <a:rPr lang="en-GB" i="1" dirty="0" err="1"/>
              <a:t>Omasta</a:t>
            </a:r>
            <a:r>
              <a:rPr lang="en-GB" i="1" dirty="0"/>
              <a:t> </a:t>
            </a:r>
            <a:r>
              <a:rPr lang="en-GB" i="1" dirty="0" err="1"/>
              <a:t>jaksamisesta</a:t>
            </a:r>
            <a:r>
              <a:rPr lang="en-GB" i="1" dirty="0"/>
              <a:t> </a:t>
            </a:r>
            <a:r>
              <a:rPr lang="en-GB" i="1" dirty="0" err="1"/>
              <a:t>huolehtiminen</a:t>
            </a:r>
            <a:r>
              <a:rPr lang="en-GB" i="1" dirty="0"/>
              <a:t> </a:t>
            </a:r>
            <a:r>
              <a:rPr lang="en-GB" i="1" dirty="0" err="1"/>
              <a:t>sillä</a:t>
            </a:r>
            <a:r>
              <a:rPr lang="en-GB" i="1" dirty="0"/>
              <a:t>  </a:t>
            </a:r>
            <a:r>
              <a:rPr lang="en-GB" i="1" dirty="0" smtClean="0"/>
              <a:t>	</a:t>
            </a:r>
            <a:r>
              <a:rPr lang="en-GB" i="1" dirty="0" err="1" smtClean="0"/>
              <a:t>hetkellä</a:t>
            </a:r>
            <a:r>
              <a:rPr lang="en-GB" i="1" dirty="0"/>
              <a:t>, kun </a:t>
            </a:r>
            <a:r>
              <a:rPr lang="en-GB" i="1" dirty="0" err="1" smtClean="0"/>
              <a:t>työkeikkaa</a:t>
            </a:r>
            <a:r>
              <a:rPr lang="en-GB" i="1" dirty="0" smtClean="0"/>
              <a:t> </a:t>
            </a:r>
            <a:r>
              <a:rPr lang="en-GB" i="1" dirty="0" err="1"/>
              <a:t>ei</a:t>
            </a:r>
            <a:r>
              <a:rPr lang="en-GB" i="1" dirty="0"/>
              <a:t> ole.”</a:t>
            </a:r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076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M</a:t>
            </a:r>
            <a:r>
              <a:rPr lang="en-GB" dirty="0" err="1" smtClean="0"/>
              <a:t>iten</a:t>
            </a:r>
            <a:r>
              <a:rPr lang="en-GB" dirty="0" smtClean="0"/>
              <a:t> </a:t>
            </a:r>
            <a:r>
              <a:rPr lang="en-GB" dirty="0" err="1" smtClean="0"/>
              <a:t>kehittäisit</a:t>
            </a:r>
            <a:r>
              <a:rPr lang="en-GB" dirty="0" smtClean="0"/>
              <a:t> </a:t>
            </a:r>
            <a:r>
              <a:rPr lang="en-GB" dirty="0" err="1"/>
              <a:t>ammatillisten</a:t>
            </a:r>
            <a:r>
              <a:rPr lang="en-GB" dirty="0"/>
              <a:t> </a:t>
            </a:r>
            <a:r>
              <a:rPr lang="en-GB" dirty="0" err="1"/>
              <a:t>tutkinnon</a:t>
            </a:r>
            <a:r>
              <a:rPr lang="en-GB" dirty="0"/>
              <a:t> </a:t>
            </a:r>
            <a:r>
              <a:rPr lang="en-GB" dirty="0" err="1"/>
              <a:t>osien</a:t>
            </a:r>
            <a:r>
              <a:rPr lang="en-GB" dirty="0"/>
              <a:t> </a:t>
            </a:r>
            <a:r>
              <a:rPr lang="en-GB" dirty="0" err="1"/>
              <a:t>ammattitaitovaatimuksia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osaamisen</a:t>
            </a:r>
            <a:r>
              <a:rPr lang="en-GB" dirty="0"/>
              <a:t> </a:t>
            </a:r>
            <a:r>
              <a:rPr lang="en-GB" dirty="0" err="1" smtClean="0"/>
              <a:t>arviointikriteereitä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Kriteerien</a:t>
            </a:r>
            <a:r>
              <a:rPr lang="en-GB" dirty="0" smtClean="0"/>
              <a:t> </a:t>
            </a:r>
            <a:r>
              <a:rPr lang="en-GB" dirty="0" err="1" smtClean="0"/>
              <a:t>järkeistäminen</a:t>
            </a:r>
            <a:r>
              <a:rPr lang="en-GB" dirty="0" smtClean="0"/>
              <a:t>, </a:t>
            </a:r>
            <a:r>
              <a:rPr lang="en-GB" dirty="0" err="1" smtClean="0"/>
              <a:t>yksikertaistaminen</a:t>
            </a:r>
            <a:endParaRPr lang="en-GB" dirty="0" smtClean="0"/>
          </a:p>
          <a:p>
            <a:pPr lvl="1"/>
            <a:r>
              <a:rPr lang="en-GB" dirty="0" err="1" smtClean="0"/>
              <a:t>Esimerkkejä</a:t>
            </a:r>
            <a:r>
              <a:rPr lang="en-GB" dirty="0" smtClean="0"/>
              <a:t> </a:t>
            </a:r>
            <a:r>
              <a:rPr lang="en-GB" dirty="0" err="1" smtClean="0"/>
              <a:t>kriteereistä</a:t>
            </a:r>
            <a:r>
              <a:rPr lang="en-GB" dirty="0" smtClean="0"/>
              <a:t>, </a:t>
            </a:r>
            <a:r>
              <a:rPr lang="en-GB" dirty="0" err="1" smtClean="0"/>
              <a:t>joita</a:t>
            </a:r>
            <a:r>
              <a:rPr lang="en-GB" dirty="0" smtClean="0"/>
              <a:t> </a:t>
            </a:r>
            <a:r>
              <a:rPr lang="en-GB" dirty="0" err="1" smtClean="0"/>
              <a:t>tulisi</a:t>
            </a:r>
            <a:r>
              <a:rPr lang="en-GB" dirty="0"/>
              <a:t> </a:t>
            </a:r>
            <a:r>
              <a:rPr lang="en-GB" dirty="0" err="1" smtClean="0"/>
              <a:t>tarkastella</a:t>
            </a:r>
            <a:r>
              <a:rPr lang="en-GB" dirty="0" smtClean="0"/>
              <a:t>:</a:t>
            </a:r>
          </a:p>
          <a:p>
            <a:pPr lvl="2"/>
            <a:r>
              <a:rPr lang="en-GB" dirty="0" err="1" smtClean="0"/>
              <a:t>Hälytysajo</a:t>
            </a:r>
            <a:endParaRPr lang="en-GB" dirty="0" smtClean="0"/>
          </a:p>
          <a:p>
            <a:pPr lvl="2"/>
            <a:r>
              <a:rPr lang="en-GB" dirty="0" err="1" smtClean="0"/>
              <a:t>Ensihoidon</a:t>
            </a:r>
            <a:r>
              <a:rPr lang="en-GB" dirty="0" smtClean="0"/>
              <a:t> </a:t>
            </a:r>
            <a:r>
              <a:rPr lang="en-GB" dirty="0" err="1" smtClean="0"/>
              <a:t>johtaminen</a:t>
            </a:r>
            <a:r>
              <a:rPr lang="en-GB" dirty="0" smtClean="0"/>
              <a:t> -&gt; </a:t>
            </a:r>
            <a:r>
              <a:rPr lang="en-GB" dirty="0" err="1" smtClean="0"/>
              <a:t>tilannejohtajuus</a:t>
            </a:r>
            <a:r>
              <a:rPr lang="en-GB" dirty="0" smtClean="0"/>
              <a:t> tai </a:t>
            </a:r>
            <a:r>
              <a:rPr lang="en-GB" dirty="0" err="1" smtClean="0"/>
              <a:t>yhteistyö</a:t>
            </a:r>
            <a:endParaRPr lang="en-GB" dirty="0" smtClean="0"/>
          </a:p>
          <a:p>
            <a:pPr lvl="2"/>
            <a:r>
              <a:rPr lang="en-GB" dirty="0" err="1" smtClean="0"/>
              <a:t>Lääkehoidon</a:t>
            </a:r>
            <a:r>
              <a:rPr lang="en-GB" dirty="0" smtClean="0"/>
              <a:t> </a:t>
            </a:r>
            <a:r>
              <a:rPr lang="en-GB" dirty="0" err="1" smtClean="0"/>
              <a:t>kriteerit</a:t>
            </a:r>
            <a:r>
              <a:rPr lang="en-GB" dirty="0" smtClean="0"/>
              <a:t>; </a:t>
            </a:r>
            <a:r>
              <a:rPr lang="en-GB" dirty="0" err="1" smtClean="0"/>
              <a:t>osattavista</a:t>
            </a:r>
            <a:r>
              <a:rPr lang="en-GB" dirty="0" smtClean="0"/>
              <a:t> </a:t>
            </a:r>
            <a:r>
              <a:rPr lang="en-GB" dirty="0" err="1" smtClean="0"/>
              <a:t>lääkkeistä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endParaRPr lang="en-GB" dirty="0" smtClean="0"/>
          </a:p>
          <a:p>
            <a:pPr lvl="2"/>
            <a:r>
              <a:rPr lang="en-GB" dirty="0" err="1" smtClean="0"/>
              <a:t>Yrittäjyys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osaamisen</a:t>
            </a:r>
            <a:r>
              <a:rPr lang="en-GB" dirty="0" smtClean="0"/>
              <a:t> </a:t>
            </a:r>
            <a:r>
              <a:rPr lang="en-GB" dirty="0" err="1" smtClean="0"/>
              <a:t>tuotteistaminen</a:t>
            </a:r>
            <a:r>
              <a:rPr lang="en-GB" dirty="0" smtClean="0"/>
              <a:t> </a:t>
            </a:r>
            <a:r>
              <a:rPr lang="en-GB" dirty="0" err="1" smtClean="0"/>
              <a:t>tulisi</a:t>
            </a:r>
            <a:r>
              <a:rPr lang="en-GB" dirty="0" smtClean="0"/>
              <a:t> </a:t>
            </a:r>
            <a:r>
              <a:rPr lang="en-GB" dirty="0" err="1" smtClean="0"/>
              <a:t>poistaa</a:t>
            </a:r>
            <a:endParaRPr lang="en-GB" dirty="0" smtClean="0"/>
          </a:p>
          <a:p>
            <a:pPr lvl="2"/>
            <a:r>
              <a:rPr lang="en-GB" dirty="0" err="1" smtClean="0"/>
              <a:t>Kielitaidon</a:t>
            </a:r>
            <a:r>
              <a:rPr lang="en-GB" dirty="0" smtClean="0"/>
              <a:t> </a:t>
            </a:r>
            <a:r>
              <a:rPr lang="en-GB" dirty="0" err="1" smtClean="0"/>
              <a:t>osaamisen</a:t>
            </a:r>
            <a:r>
              <a:rPr lang="en-GB" dirty="0" smtClean="0"/>
              <a:t> </a:t>
            </a:r>
            <a:r>
              <a:rPr lang="en-GB" dirty="0" err="1" smtClean="0"/>
              <a:t>osoittaminen</a:t>
            </a:r>
            <a:r>
              <a:rPr lang="en-GB" dirty="0" smtClean="0"/>
              <a:t> </a:t>
            </a:r>
            <a:r>
              <a:rPr lang="en-GB" dirty="0" err="1" smtClean="0"/>
              <a:t>haasteellista</a:t>
            </a:r>
            <a:r>
              <a:rPr lang="en-GB" dirty="0" smtClean="0"/>
              <a:t> </a:t>
            </a:r>
            <a:r>
              <a:rPr lang="en-GB" dirty="0" err="1" smtClean="0"/>
              <a:t>työelämän</a:t>
            </a:r>
            <a:r>
              <a:rPr lang="en-GB" dirty="0" smtClean="0"/>
              <a:t> </a:t>
            </a:r>
            <a:r>
              <a:rPr lang="en-GB" dirty="0" err="1" smtClean="0"/>
              <a:t>kielitaidottomuuden</a:t>
            </a:r>
            <a:r>
              <a:rPr lang="en-GB" dirty="0" smtClean="0"/>
              <a:t> </a:t>
            </a:r>
            <a:r>
              <a:rPr lang="en-GB" dirty="0" err="1" smtClean="0"/>
              <a:t>vuoksi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920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Kokeilujen arvioinnin toteuttamisen lähtökohta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2060848"/>
            <a:ext cx="7543800" cy="3312840"/>
          </a:xfrm>
        </p:spPr>
        <p:txBody>
          <a:bodyPr/>
          <a:lstStyle/>
          <a:p>
            <a:r>
              <a:rPr lang="fi-FI" dirty="0" smtClean="0"/>
              <a:t>Tuottaa arviointitietoa osana kokeilujen etenemisprosessia</a:t>
            </a:r>
          </a:p>
          <a:p>
            <a:r>
              <a:rPr lang="fi-FI" dirty="0" smtClean="0"/>
              <a:t>Kytkeä arviointitiedon hankkiminen osaksi koordinointitehtävää (raportoinnin organisointi ja yhteenveto, kouluttajien väliset yhteistyöpäivät  ym.) ja kokeilujen ohjausta (kokeilukohtaiset jaostot, ohjausryhmä)</a:t>
            </a:r>
          </a:p>
          <a:p>
            <a:r>
              <a:rPr lang="fi-FI" dirty="0" smtClean="0"/>
              <a:t>Edistää kokeilujen arvioinnin luotettavuutta, eli kehittää kokeiluohjelmassa määriteltyjen tavoitteiden ja tulosten yhdenmukaista arviointia</a:t>
            </a:r>
          </a:p>
          <a:p>
            <a:r>
              <a:rPr lang="fi-FI" dirty="0" smtClean="0"/>
              <a:t>Kuvata, miten ja millä menetelmillä arviointitieto kerätään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10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Alalle työllistyminen</a:t>
            </a:r>
          </a:p>
          <a:p>
            <a:pPr lvl="1"/>
            <a:endParaRPr lang="en-GB" dirty="0" smtClean="0"/>
          </a:p>
          <a:p>
            <a:pPr lvl="1"/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47458"/>
              </p:ext>
            </p:extLst>
          </p:nvPr>
        </p:nvGraphicFramePr>
        <p:xfrm>
          <a:off x="629816" y="2430779"/>
          <a:ext cx="7758609" cy="165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216">
                  <a:extLst>
                    <a:ext uri="{9D8B030D-6E8A-4147-A177-3AD203B41FA5}">
                      <a16:colId xmlns:a16="http://schemas.microsoft.com/office/drawing/2014/main" val="3197718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75451756"/>
                    </a:ext>
                  </a:extLst>
                </a:gridCol>
                <a:gridCol w="1127657">
                  <a:extLst>
                    <a:ext uri="{9D8B030D-6E8A-4147-A177-3AD203B41FA5}">
                      <a16:colId xmlns:a16="http://schemas.microsoft.com/office/drawing/2014/main" val="1361928536"/>
                    </a:ext>
                  </a:extLst>
                </a:gridCol>
                <a:gridCol w="1248608">
                  <a:extLst>
                    <a:ext uri="{9D8B030D-6E8A-4147-A177-3AD203B41FA5}">
                      <a16:colId xmlns:a16="http://schemas.microsoft.com/office/drawing/2014/main" val="32368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Opiskelijat olivat sitä mieltä, että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Täysin eri mieltä tai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Eri mieltä</a:t>
                      </a:r>
                      <a:endParaRPr lang="fi-FI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 smtClean="0"/>
                        <a:t>En osaa sanoa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 smtClean="0"/>
                        <a:t>Samaa mieltä tai täysin samaa mieltä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94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Osaaminen</a:t>
                      </a:r>
                      <a:r>
                        <a:rPr lang="en-GB" sz="1600" dirty="0" smtClean="0"/>
                        <a:t>, </a:t>
                      </a:r>
                      <a:r>
                        <a:rPr lang="en-GB" sz="1600" dirty="0" err="1" smtClean="0"/>
                        <a:t>jonka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oli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hankkinut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koulutuksen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aikana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auttaa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häntä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työllistymään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alalle</a:t>
                      </a:r>
                      <a:endParaRPr lang="en-GB" sz="1600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8,7% </a:t>
                      </a:r>
                    </a:p>
                    <a:p>
                      <a:pPr 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(2/23) 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8,7% (2/23) 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82,6% </a:t>
                      </a:r>
                    </a:p>
                    <a:p>
                      <a:pPr 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(19/23) 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54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Ammattitaidon hankkimista estävät ja edistävät tekijät koulutuksen aikana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20621"/>
              </p:ext>
            </p:extLst>
          </p:nvPr>
        </p:nvGraphicFramePr>
        <p:xfrm>
          <a:off x="971550" y="2492896"/>
          <a:ext cx="7416873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06">
                  <a:extLst>
                    <a:ext uri="{9D8B030D-6E8A-4147-A177-3AD203B41FA5}">
                      <a16:colId xmlns:a16="http://schemas.microsoft.com/office/drawing/2014/main" val="1847659972"/>
                    </a:ext>
                  </a:extLst>
                </a:gridCol>
                <a:gridCol w="2640276">
                  <a:extLst>
                    <a:ext uri="{9D8B030D-6E8A-4147-A177-3AD203B41FA5}">
                      <a16:colId xmlns:a16="http://schemas.microsoft.com/office/drawing/2014/main" val="3574063598"/>
                    </a:ext>
                  </a:extLst>
                </a:gridCol>
                <a:gridCol w="2472291">
                  <a:extLst>
                    <a:ext uri="{9D8B030D-6E8A-4147-A177-3AD203B41FA5}">
                      <a16:colId xmlns:a16="http://schemas.microsoft.com/office/drawing/2014/main" val="1681379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Osaaminen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Estävä tekijä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Edistävä</a:t>
                      </a:r>
                      <a:r>
                        <a:rPr lang="fi-FI" baseline="0" dirty="0" smtClean="0"/>
                        <a:t> tekijä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1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Työssäoppiminen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-Paljon rajoituksia</a:t>
                      </a:r>
                      <a:r>
                        <a:rPr lang="fi-FI" sz="1400" baseline="0" dirty="0" smtClean="0"/>
                        <a:t> mitä sai tehdä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-Mahdollisuus</a:t>
                      </a:r>
                      <a:r>
                        <a:rPr lang="fi-FI" sz="1400" baseline="0" dirty="0" smtClean="0"/>
                        <a:t> tehdä kaikkea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24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Opetus ja opettajien ammattitaito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- Hajanainen, epäselvä opetus</a:t>
                      </a:r>
                    </a:p>
                    <a:p>
                      <a:r>
                        <a:rPr lang="fi-FI" sz="1400" dirty="0" smtClean="0"/>
                        <a:t>- Opettajien</a:t>
                      </a:r>
                      <a:r>
                        <a:rPr lang="fi-FI" sz="1400" baseline="0" dirty="0" smtClean="0"/>
                        <a:t> osaaminen ei vastaa työelämää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-Laadukas lähiopetus, oikeat painotukset opetuksessa</a:t>
                      </a:r>
                    </a:p>
                    <a:p>
                      <a:r>
                        <a:rPr lang="fi-FI" sz="1400" dirty="0" smtClean="0"/>
                        <a:t>-Hyvä työelämälähtöinen ensihoidon</a:t>
                      </a:r>
                      <a:r>
                        <a:rPr lang="fi-FI" sz="1400" baseline="0" dirty="0" smtClean="0"/>
                        <a:t> opettaja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944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Henkilökohtaiset</a:t>
                      </a:r>
                      <a:r>
                        <a:rPr lang="fi-FI" sz="1400" baseline="0" dirty="0" smtClean="0"/>
                        <a:t> tekijät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-Huono</a:t>
                      </a:r>
                      <a:r>
                        <a:rPr lang="fi-FI" sz="1400" baseline="0" dirty="0" smtClean="0"/>
                        <a:t>, hiipuva motivaatio</a:t>
                      </a:r>
                    </a:p>
                    <a:p>
                      <a:r>
                        <a:rPr lang="fi-FI" sz="1400" baseline="0" dirty="0" smtClean="0"/>
                        <a:t>-Raha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-Oma halu oppia, motivoitunut asenne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7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Opiskelijoiden itsearviointi seuraavissa asioissa: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60460"/>
              </p:ext>
            </p:extLst>
          </p:nvPr>
        </p:nvGraphicFramePr>
        <p:xfrm>
          <a:off x="628653" y="2331245"/>
          <a:ext cx="8191818" cy="371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9207">
                  <a:extLst>
                    <a:ext uri="{9D8B030D-6E8A-4147-A177-3AD203B41FA5}">
                      <a16:colId xmlns:a16="http://schemas.microsoft.com/office/drawing/2014/main" val="694222572"/>
                    </a:ext>
                  </a:extLst>
                </a:gridCol>
                <a:gridCol w="897526">
                  <a:extLst>
                    <a:ext uri="{9D8B030D-6E8A-4147-A177-3AD203B41FA5}">
                      <a16:colId xmlns:a16="http://schemas.microsoft.com/office/drawing/2014/main" val="2541182610"/>
                    </a:ext>
                  </a:extLst>
                </a:gridCol>
                <a:gridCol w="897526">
                  <a:extLst>
                    <a:ext uri="{9D8B030D-6E8A-4147-A177-3AD203B41FA5}">
                      <a16:colId xmlns:a16="http://schemas.microsoft.com/office/drawing/2014/main" val="154681888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2060071031"/>
                    </a:ext>
                  </a:extLst>
                </a:gridCol>
                <a:gridCol w="897526">
                  <a:extLst>
                    <a:ext uri="{9D8B030D-6E8A-4147-A177-3AD203B41FA5}">
                      <a16:colId xmlns:a16="http://schemas.microsoft.com/office/drawing/2014/main" val="2485287920"/>
                    </a:ext>
                  </a:extLst>
                </a:gridCol>
                <a:gridCol w="897526">
                  <a:extLst>
                    <a:ext uri="{9D8B030D-6E8A-4147-A177-3AD203B41FA5}">
                      <a16:colId xmlns:a16="http://schemas.microsoft.com/office/drawing/2014/main" val="143241013"/>
                    </a:ext>
                  </a:extLst>
                </a:gridCol>
                <a:gridCol w="879774">
                  <a:extLst>
                    <a:ext uri="{9D8B030D-6E8A-4147-A177-3AD203B41FA5}">
                      <a16:colId xmlns:a16="http://schemas.microsoft.com/office/drawing/2014/main" val="65911191"/>
                    </a:ext>
                  </a:extLst>
                </a:gridCol>
              </a:tblGrid>
              <a:tr h="6174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ollenkaan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vähäinen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tyydyttävä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hyvä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erinomainen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Yhteensä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335763244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Tietoteknologian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asiantuntijuus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49036549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Turvallisuusosaaminen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739986563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Uudet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hoito</a:t>
                      </a:r>
                      <a:r>
                        <a:rPr lang="en-GB" sz="1200" dirty="0">
                          <a:effectLst/>
                        </a:rPr>
                        <a:t>- </a:t>
                      </a:r>
                      <a:r>
                        <a:rPr lang="en-GB" sz="1200" dirty="0" err="1">
                          <a:effectLst/>
                        </a:rPr>
                        <a:t>ja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palvelumuodot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4282440351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Digitaalisten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järjestelmien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hallinta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469534899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Robotiikka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663671428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Tietotekniikan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hyödyntäminen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567984499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Sähköiset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asiakaslähtöiset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palvelut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185305832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Alan teknologinen osaaminen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249049641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Alan </a:t>
                      </a:r>
                      <a:r>
                        <a:rPr lang="en-GB" sz="1200" dirty="0" err="1">
                          <a:effectLst/>
                        </a:rPr>
                        <a:t>työkokonaisuuksien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hallinta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553423286"/>
                  </a:ext>
                </a:extLst>
              </a:tr>
              <a:tr h="2392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Työskentely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erilaisissa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alan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työpaikoissa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725466267"/>
                  </a:ext>
                </a:extLst>
              </a:tr>
              <a:tr h="44073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Valmiudet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hankkia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lisää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työtehtävissä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tarvittavaa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osaamista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fi-FI" sz="12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fi-FI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841291691"/>
                  </a:ext>
                </a:extLst>
              </a:tr>
              <a:tr h="2188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Yhteensä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fi-FI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108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42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253</a:t>
                      </a:r>
                      <a:endParaRPr lang="fi-FI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02426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Miten kehittäisit kokeilututkinnon koulutusta?</a:t>
            </a:r>
          </a:p>
          <a:p>
            <a:pPr lvl="1"/>
            <a:r>
              <a:rPr lang="fi-FI" dirty="0" smtClean="0"/>
              <a:t> Koulutuksen järjestäminen ja opetuksen toteuttaminen</a:t>
            </a:r>
          </a:p>
          <a:p>
            <a:pPr lvl="2"/>
            <a:r>
              <a:rPr lang="fi-FI" i="1" dirty="0" smtClean="0"/>
              <a:t>Enemmän ensihoitoa</a:t>
            </a:r>
            <a:r>
              <a:rPr lang="fi-FI" dirty="0" smtClean="0"/>
              <a:t>; käytäntöä ja teoriaa sekä simulaatiokoulutusta</a:t>
            </a:r>
          </a:p>
          <a:p>
            <a:pPr lvl="2"/>
            <a:r>
              <a:rPr lang="fi-FI" i="1" dirty="0" smtClean="0"/>
              <a:t>Tilat-, välineet- ja materiaalit</a:t>
            </a:r>
            <a:r>
              <a:rPr lang="fi-FI" dirty="0" smtClean="0"/>
              <a:t>; paremmat tilat harjoituksiin, VIRVE –radiopuhelimet osaksi lähiopetusta</a:t>
            </a:r>
          </a:p>
          <a:p>
            <a:pPr lvl="2"/>
            <a:r>
              <a:rPr lang="fi-FI" i="1" dirty="0" smtClean="0"/>
              <a:t>Työelämälähtöisyyttä enemmän</a:t>
            </a:r>
            <a:r>
              <a:rPr lang="fi-FI" dirty="0" smtClean="0"/>
              <a:t>; opettajien ammattitaito, asiantuntijaluentoja, ensihoidon opettajia työelämästä</a:t>
            </a:r>
          </a:p>
          <a:p>
            <a:pPr lvl="2"/>
            <a:r>
              <a:rPr lang="fi-FI" i="1" dirty="0" smtClean="0"/>
              <a:t>Työssäoppimisten järjestäminen</a:t>
            </a:r>
            <a:r>
              <a:rPr lang="fi-FI" dirty="0" smtClean="0"/>
              <a:t>; pitkillä aikatauluilla, opiskelijoiden informointi, TOP on voitava osoittaa osaaminen</a:t>
            </a:r>
          </a:p>
          <a:p>
            <a:pPr marL="539750" lvl="2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18638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OPISKELIJAKYSELYN TULOKSET:</a:t>
            </a:r>
            <a:br>
              <a:rPr lang="fi-FI" sz="2400" dirty="0"/>
            </a:br>
            <a:r>
              <a:rPr lang="fi-FI" sz="2400" dirty="0" err="1"/>
              <a:t>Sosiaali</a:t>
            </a:r>
            <a:r>
              <a:rPr lang="fi-FI" sz="2400" dirty="0"/>
              <a:t>- ja terveysalan perustutkinto, perustason ensihoidon osaamisala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fi-FI" dirty="0" smtClean="0"/>
              <a:t>Työllistyminen</a:t>
            </a:r>
          </a:p>
          <a:p>
            <a:pPr lvl="2"/>
            <a:r>
              <a:rPr lang="fi-FI" i="1" dirty="0" smtClean="0"/>
              <a:t>Tutkintokokeilu vastaa työelämän osaamista</a:t>
            </a:r>
          </a:p>
          <a:p>
            <a:pPr lvl="2"/>
            <a:r>
              <a:rPr lang="fi-FI" dirty="0" smtClean="0"/>
              <a:t>Osa valmistuvista opiskelijoista työllistynyt</a:t>
            </a:r>
          </a:p>
          <a:p>
            <a:pPr lvl="2"/>
            <a:r>
              <a:rPr lang="fi-FI" dirty="0" smtClean="0"/>
              <a:t>Työllistymistä estävänä tekijänä koettiin tutkintonimike lähihoitaja</a:t>
            </a:r>
          </a:p>
          <a:p>
            <a:pPr marL="806450" lvl="3" indent="0">
              <a:buNone/>
            </a:pPr>
            <a:r>
              <a:rPr lang="fi-FI" dirty="0" smtClean="0"/>
              <a:t>-&gt; ehdotettiin perustason ensihoitaja</a:t>
            </a:r>
            <a:endParaRPr lang="fi-FI" dirty="0"/>
          </a:p>
          <a:p>
            <a:pPr lvl="1"/>
            <a:r>
              <a:rPr lang="fi-FI" dirty="0" smtClean="0"/>
              <a:t>Jatko-opiskelu</a:t>
            </a:r>
          </a:p>
          <a:p>
            <a:pPr lvl="2"/>
            <a:r>
              <a:rPr lang="fi-FI" dirty="0" smtClean="0"/>
              <a:t>Valmistuvista kyselyyn vastanneista jopa 69,6% (N=16) ilmaisi jatkavansa opintojaan. Osalla heistä oli jo opiskelupaikka AMK:ssa.</a:t>
            </a:r>
          </a:p>
          <a:p>
            <a:pPr lvl="3"/>
            <a:r>
              <a:rPr lang="fi-FI" dirty="0" smtClean="0"/>
              <a:t>Opiskelijat toivat esille ammattikorkeakoulujen eri käytännöt aikaisemmin hankitun osaamisen tunnistamisessa (AHOT), ja toivoivat tähän yhtenäistämistä ja parannuksia.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702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Arvioinnin liittäminen kokeiluihin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Opetushallituksen asettamat tavoitteet lähtökohtana kokeiluohjelmalle ja sen arvioinnille:</a:t>
            </a:r>
          </a:p>
          <a:p>
            <a:pPr marL="609600" lvl="1" indent="-342900">
              <a:buAutoNum type="arabicPeriod"/>
            </a:pPr>
            <a:r>
              <a:rPr lang="fi-FI" dirty="0" smtClean="0"/>
              <a:t>Uusiin osaamistarpeisiin vastaaminen</a:t>
            </a:r>
          </a:p>
          <a:p>
            <a:pPr marL="609600" lvl="1" indent="-342900">
              <a:buAutoNum type="arabicPeriod"/>
            </a:pPr>
            <a:r>
              <a:rPr lang="fi-FI" dirty="0" smtClean="0"/>
              <a:t>Tiedon tuottaminen</a:t>
            </a:r>
          </a:p>
          <a:p>
            <a:pPr marL="609600" lvl="1" indent="-342900">
              <a:buAutoNum type="arabicPeriod"/>
            </a:pPr>
            <a:r>
              <a:rPr lang="fi-FI" dirty="0" smtClean="0"/>
              <a:t>Tutkinnon perusteiden ja koulutuksen kehittäminen</a:t>
            </a:r>
          </a:p>
        </p:txBody>
      </p:sp>
    </p:spTree>
    <p:extLst>
      <p:ext uri="{BB962C8B-B14F-4D97-AF65-F5344CB8AC3E}">
        <p14:creationId xmlns:p14="http://schemas.microsoft.com/office/powerpoint/2010/main" val="255170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 tuottaa konkreettiset esitykset seuraavista asioista: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2132856"/>
            <a:ext cx="7543800" cy="3240832"/>
          </a:xfrm>
        </p:spPr>
        <p:txBody>
          <a:bodyPr/>
          <a:lstStyle/>
          <a:p>
            <a:r>
              <a:rPr lang="fi-FI" dirty="0" smtClean="0"/>
              <a:t>Arviot tutkintorakenteeseen ja tutkintojen perusteisiin tarvittavista muutoksesta</a:t>
            </a:r>
          </a:p>
          <a:p>
            <a:r>
              <a:rPr lang="fi-FI" dirty="0" smtClean="0"/>
              <a:t>Esitykset tutkinnoista, niiden osaamisaloista ja tutkintonimikkeistä</a:t>
            </a:r>
          </a:p>
          <a:p>
            <a:r>
              <a:rPr lang="fi-FI" dirty="0" smtClean="0"/>
              <a:t>Esitykset tutkintojen osaamisalojen tutkinnon perusteiksi</a:t>
            </a:r>
          </a:p>
          <a:p>
            <a:r>
              <a:rPr lang="fi-FI" dirty="0" smtClean="0"/>
              <a:t>Esitykset, onko tarvetta liittää tutkinto Sora-lainsäädännön piiriin</a:t>
            </a:r>
          </a:p>
          <a:p>
            <a:r>
              <a:rPr lang="fi-FI" dirty="0" smtClean="0"/>
              <a:t>Määrälliset arvioit aloituspaikoista ammatillisessa peruskoulutuksessa ja näyttötutkinnoissa </a:t>
            </a:r>
          </a:p>
          <a:p>
            <a:r>
              <a:rPr lang="fi-FI" dirty="0" smtClean="0"/>
              <a:t>Arviot tutkintojen toimivuudesta ammatillisessa peruskoulutuksessa ja näyttötutkinnoissa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5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Koulutuksen vaikuttavuus ja työelämävastaisuus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2132856"/>
            <a:ext cx="7543800" cy="3240832"/>
          </a:xfrm>
        </p:spPr>
        <p:txBody>
          <a:bodyPr/>
          <a:lstStyle/>
          <a:p>
            <a:r>
              <a:rPr lang="fi-FI" dirty="0" smtClean="0"/>
              <a:t>Kokeilujen vaikuttavuuden arvioinnissa mitataan sitä, onko niissä saatu aikaan tarpeiden ja tavoitteiden suuntaisia vaikutuksia</a:t>
            </a:r>
          </a:p>
          <a:p>
            <a:r>
              <a:rPr lang="fi-FI" dirty="0" smtClean="0"/>
              <a:t>Kokeilujen arvioinnissa huomio kohdistuu siihen, miten kokeilujen tuottama osaaminen palvelee työelämää.</a:t>
            </a:r>
          </a:p>
          <a:p>
            <a:r>
              <a:rPr lang="fi-FI" dirty="0" smtClean="0"/>
              <a:t>Arvioinnin avulla selvitetään kokeilujen työelämävastaavuutta koulutuksen järjestäjän, opiskelijoiden ja työelämän näkökulmista</a:t>
            </a:r>
          </a:p>
        </p:txBody>
      </p:sp>
    </p:spTree>
    <p:extLst>
      <p:ext uri="{BB962C8B-B14F-4D97-AF65-F5344CB8AC3E}">
        <p14:creationId xmlns:p14="http://schemas.microsoft.com/office/powerpoint/2010/main" val="345027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Työelämävastaavan koulutukset osatekijät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748883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3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Arviointikysymykset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1484785"/>
            <a:ext cx="7543800" cy="432048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fi-FI" sz="1400" dirty="0" smtClean="0"/>
              <a:t>Miten kokeilujen tuottama osaaminen vastaa työelämän tarpeisiin?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Tulevaisuuden osaamistarpeet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Teknologian kehittyminen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Digitalisoituminen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Muuttuvat toimintaympäristöt</a:t>
            </a:r>
          </a:p>
          <a:p>
            <a:pPr marL="342900" indent="-342900">
              <a:buAutoNum type="arabicPeriod"/>
            </a:pPr>
            <a:r>
              <a:rPr lang="fi-FI" sz="1400" dirty="0" smtClean="0"/>
              <a:t>Mitkä tekijät edistävät ja estävät työelämän tarpeita vastaavan osaamisen kehittymistä kokeilujen aikana?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Opiskelijaksi ottaminen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Oppimisympäristöt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Osaamisperusteiset pedagogiset ratkaisut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Työmenetelmät, -materiaalit ja –välineet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Opetus- ja järjestämissuunnitelmat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Henkilöstön ja kumppaneiden osaamisen kehittäminen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smtClean="0"/>
              <a:t>Yhteistyö muiden koulutuksen järjestäjien kanssa</a:t>
            </a:r>
          </a:p>
          <a:p>
            <a:pPr marL="342900" indent="-342900">
              <a:buAutoNum type="arabicPeriod"/>
            </a:pPr>
            <a:r>
              <a:rPr lang="fi-FI" sz="1400" dirty="0" smtClean="0"/>
              <a:t>Millaisia tutkintoihin liittyviä terveydentila- ja toimintakykyvaatimuksia työelämässä on (vrt. SORA-lainsäädäntö)</a:t>
            </a:r>
          </a:p>
          <a:p>
            <a:pPr marL="342900" indent="-342900">
              <a:buAutoNum type="arabicPeriod"/>
            </a:pPr>
            <a:endParaRPr lang="fi-FI" sz="1200" dirty="0"/>
          </a:p>
          <a:p>
            <a:pPr marL="0" indent="0">
              <a:buNone/>
            </a:pPr>
            <a:r>
              <a:rPr lang="fi-FI" sz="1200" dirty="0" smtClean="0"/>
              <a:t>Opiskelijoiden näkemyksiä selvitetään kysymyksiin yksi (1) ja kaksi (2) sekä koulutuksen järjestäjän ja työelämän edustajien näkemyksiä kaikkiin kolmeen arviointikysymykseen.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48389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720080"/>
          </a:xfrm>
        </p:spPr>
        <p:txBody>
          <a:bodyPr/>
          <a:lstStyle/>
          <a:p>
            <a:r>
              <a:rPr lang="fi-FI" dirty="0" smtClean="0"/>
              <a:t>Arvioinnin toteutus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971550" y="1412776"/>
            <a:ext cx="7543800" cy="3960912"/>
          </a:xfrm>
        </p:spPr>
        <p:txBody>
          <a:bodyPr/>
          <a:lstStyle/>
          <a:p>
            <a:r>
              <a:rPr lang="fi-FI" dirty="0" smtClean="0"/>
              <a:t>Keväällä 2016 on valmistunut ensimmäiset opiskelijat kokeilututkinnoista</a:t>
            </a:r>
          </a:p>
          <a:p>
            <a:r>
              <a:rPr lang="fi-FI" dirty="0" smtClean="0"/>
              <a:t>Opiskelijoita </a:t>
            </a:r>
            <a:r>
              <a:rPr lang="fi-FI" dirty="0"/>
              <a:t>yhteensä 211 vuoden 2015 loppuun </a:t>
            </a:r>
            <a:r>
              <a:rPr lang="fi-FI" dirty="0" smtClean="0"/>
              <a:t>mennessä.</a:t>
            </a:r>
          </a:p>
          <a:p>
            <a:r>
              <a:rPr lang="fi-FI" dirty="0" err="1" smtClean="0"/>
              <a:t>Sosiaali</a:t>
            </a:r>
            <a:r>
              <a:rPr lang="fi-FI" dirty="0" smtClean="0"/>
              <a:t>- </a:t>
            </a:r>
            <a:r>
              <a:rPr lang="fi-FI" dirty="0"/>
              <a:t>ja terveysalan perustutkinnon, perustason ensihoidon osaamisalan kokeilusta on valmistunut kaksi ryhmää vuonna 2016; arviointi täydentyy tulevina vuosina </a:t>
            </a:r>
            <a:r>
              <a:rPr lang="fi-FI" dirty="0" smtClean="0"/>
              <a:t>2017-19</a:t>
            </a:r>
          </a:p>
          <a:p>
            <a:r>
              <a:rPr lang="fi-FI" dirty="0" smtClean="0"/>
              <a:t>Taulukko. </a:t>
            </a:r>
            <a:r>
              <a:rPr lang="fi-FI" dirty="0" err="1" smtClean="0"/>
              <a:t>Sosiaali</a:t>
            </a:r>
            <a:r>
              <a:rPr lang="fi-FI" dirty="0" smtClean="0"/>
              <a:t>- ja terveysalan perustutkinnosta, perustason ensihoidon osaamisalasta valmistuvien opiskelijoiden arvioidut määrät vuosina 2016-2019.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1088"/>
              </p:ext>
            </p:extLst>
          </p:nvPr>
        </p:nvGraphicFramePr>
        <p:xfrm>
          <a:off x="1186827" y="3524037"/>
          <a:ext cx="71132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622">
                  <a:extLst>
                    <a:ext uri="{9D8B030D-6E8A-4147-A177-3AD203B41FA5}">
                      <a16:colId xmlns:a16="http://schemas.microsoft.com/office/drawing/2014/main" val="3448515665"/>
                    </a:ext>
                  </a:extLst>
                </a:gridCol>
                <a:gridCol w="767114">
                  <a:extLst>
                    <a:ext uri="{9D8B030D-6E8A-4147-A177-3AD203B41FA5}">
                      <a16:colId xmlns:a16="http://schemas.microsoft.com/office/drawing/2014/main" val="3660635185"/>
                    </a:ext>
                  </a:extLst>
                </a:gridCol>
                <a:gridCol w="697377">
                  <a:extLst>
                    <a:ext uri="{9D8B030D-6E8A-4147-A177-3AD203B41FA5}">
                      <a16:colId xmlns:a16="http://schemas.microsoft.com/office/drawing/2014/main" val="3138753602"/>
                    </a:ext>
                  </a:extLst>
                </a:gridCol>
                <a:gridCol w="697377">
                  <a:extLst>
                    <a:ext uri="{9D8B030D-6E8A-4147-A177-3AD203B41FA5}">
                      <a16:colId xmlns:a16="http://schemas.microsoft.com/office/drawing/2014/main" val="3187551400"/>
                    </a:ext>
                  </a:extLst>
                </a:gridCol>
                <a:gridCol w="697377">
                  <a:extLst>
                    <a:ext uri="{9D8B030D-6E8A-4147-A177-3AD203B41FA5}">
                      <a16:colId xmlns:a16="http://schemas.microsoft.com/office/drawing/2014/main" val="1193727854"/>
                    </a:ext>
                  </a:extLst>
                </a:gridCol>
                <a:gridCol w="697377">
                  <a:extLst>
                    <a:ext uri="{9D8B030D-6E8A-4147-A177-3AD203B41FA5}">
                      <a16:colId xmlns:a16="http://schemas.microsoft.com/office/drawing/2014/main" val="1170241067"/>
                    </a:ext>
                  </a:extLst>
                </a:gridCol>
              </a:tblGrid>
              <a:tr h="357160">
                <a:tc>
                  <a:txBody>
                    <a:bodyPr/>
                    <a:lstStyle/>
                    <a:p>
                      <a:r>
                        <a:rPr lang="fi-FI" dirty="0" smtClean="0"/>
                        <a:t>TUTKINTO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Yht.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87022"/>
                  </a:ext>
                </a:extLst>
              </a:tr>
              <a:tr h="62502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Sosiaali</a:t>
                      </a:r>
                      <a:r>
                        <a:rPr lang="fi-FI" dirty="0" smtClean="0"/>
                        <a:t>- ja terveysalan</a:t>
                      </a:r>
                      <a:r>
                        <a:rPr lang="fi-FI" baseline="0" dirty="0" smtClean="0"/>
                        <a:t> perustutkinto, perustason ensihoidon osaamisala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182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377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8371"/>
                  </a:ext>
                </a:extLst>
              </a:tr>
            </a:tbl>
          </a:graphicData>
        </a:graphic>
      </p:graphicFrame>
      <p:sp>
        <p:nvSpPr>
          <p:cNvPr id="7" name="Suorakulmio 6"/>
          <p:cNvSpPr/>
          <p:nvPr/>
        </p:nvSpPr>
        <p:spPr>
          <a:xfrm>
            <a:off x="807231" y="4936082"/>
            <a:ext cx="7872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i-FI" dirty="0"/>
              <a:t>Koulutuksen vaikuttavuus tulee esille vasta pitkän ajan kuluttua koulutuksen päättymisestä</a:t>
            </a:r>
          </a:p>
        </p:txBody>
      </p:sp>
    </p:spTree>
    <p:extLst>
      <p:ext uri="{BB962C8B-B14F-4D97-AF65-F5344CB8AC3E}">
        <p14:creationId xmlns:p14="http://schemas.microsoft.com/office/powerpoint/2010/main" val="29033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Sivu </a:t>
            </a:r>
            <a:fld id="{D4C6A851-08F0-410C-A667-14BA5EDE6664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Arviointiaineisto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66700" lvl="1" indent="0">
              <a:buNone/>
            </a:pPr>
            <a:r>
              <a:rPr lang="fi-FI" dirty="0" smtClean="0"/>
              <a:t>Arviointiaineisto koostuu kokeilussa mukana olleiden: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Opiskelijoiden palautteesta</a:t>
            </a:r>
          </a:p>
          <a:p>
            <a:pPr lvl="2"/>
            <a:r>
              <a:rPr lang="fi-FI" dirty="0" smtClean="0"/>
              <a:t>Valmistuville </a:t>
            </a:r>
            <a:r>
              <a:rPr lang="fi-FI" dirty="0"/>
              <a:t>tehdään </a:t>
            </a:r>
            <a:r>
              <a:rPr lang="fi-FI" dirty="0" err="1"/>
              <a:t>webropol</a:t>
            </a:r>
            <a:r>
              <a:rPr lang="fi-FI" dirty="0"/>
              <a:t> –kysely, jossa käytetään kaikissa tutkinnoissa yhteistä </a:t>
            </a:r>
            <a:r>
              <a:rPr lang="fi-FI" dirty="0" smtClean="0"/>
              <a:t>kysymysrunkoa</a:t>
            </a:r>
          </a:p>
          <a:p>
            <a:pPr lvl="2"/>
            <a:r>
              <a:rPr lang="fi-FI" dirty="0" smtClean="0"/>
              <a:t>Keskustelut </a:t>
            </a:r>
            <a:r>
              <a:rPr lang="fi-FI" dirty="0"/>
              <a:t>opiskelijoiden </a:t>
            </a:r>
            <a:r>
              <a:rPr lang="fi-FI" dirty="0" smtClean="0"/>
              <a:t>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Työelämän palautteesta</a:t>
            </a:r>
          </a:p>
          <a:p>
            <a:pPr lvl="2"/>
            <a:r>
              <a:rPr lang="fi-FI" dirty="0" err="1"/>
              <a:t>Webrobol</a:t>
            </a:r>
            <a:r>
              <a:rPr lang="fi-FI" dirty="0"/>
              <a:t> –</a:t>
            </a:r>
            <a:r>
              <a:rPr lang="fi-FI" dirty="0" smtClean="0"/>
              <a:t>kysely</a:t>
            </a:r>
            <a:endParaRPr lang="fi-FI" dirty="0"/>
          </a:p>
          <a:p>
            <a:pPr lvl="2"/>
            <a:r>
              <a:rPr lang="fi-FI" dirty="0" smtClean="0"/>
              <a:t>Yhteistyöpäivät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Koulutuksen järjestäjien palautteesta</a:t>
            </a:r>
          </a:p>
          <a:p>
            <a:pPr lvl="2"/>
            <a:r>
              <a:rPr lang="fi-FI" dirty="0" err="1" smtClean="0"/>
              <a:t>Webropol</a:t>
            </a:r>
            <a:r>
              <a:rPr lang="fi-FI" dirty="0" smtClean="0"/>
              <a:t> –kysely</a:t>
            </a:r>
          </a:p>
          <a:p>
            <a:pPr lvl="2"/>
            <a:r>
              <a:rPr lang="fi-FI" dirty="0" smtClean="0"/>
              <a:t>Yhteistyöpäivät</a:t>
            </a:r>
          </a:p>
          <a:p>
            <a:pPr lvl="2"/>
            <a:r>
              <a:rPr lang="fi-FI" dirty="0" smtClean="0"/>
              <a:t>Kokoukset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082101"/>
      </p:ext>
    </p:extLst>
  </p:cSld>
  <p:clrMapOvr>
    <a:masterClrMapping/>
  </p:clrMapOvr>
</p:sld>
</file>

<file path=ppt/theme/theme1.xml><?xml version="1.0" encoding="utf-8"?>
<a:theme xmlns:a="http://schemas.openxmlformats.org/drawingml/2006/main" name="Osekk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SEKK">
      <a:dk1>
        <a:sysClr val="windowText" lastClr="000000"/>
      </a:dk1>
      <a:lt1>
        <a:sysClr val="window" lastClr="FFFFFF"/>
      </a:lt1>
      <a:dk2>
        <a:srgbClr val="0078AA"/>
      </a:dk2>
      <a:lt2>
        <a:srgbClr val="A6A6A6"/>
      </a:lt2>
      <a:accent1>
        <a:srgbClr val="0078AA"/>
      </a:accent1>
      <a:accent2>
        <a:srgbClr val="00A532"/>
      </a:accent2>
      <a:accent3>
        <a:srgbClr val="1EA5D2"/>
      </a:accent3>
      <a:accent4>
        <a:srgbClr val="96C832"/>
      </a:accent4>
      <a:accent5>
        <a:srgbClr val="404040"/>
      </a:accent5>
      <a:accent6>
        <a:srgbClr val="737373"/>
      </a:accent6>
      <a:hlink>
        <a:srgbClr val="0078AA"/>
      </a:hlink>
      <a:folHlink>
        <a:srgbClr val="1EA5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SEKK">
      <a:dk1>
        <a:sysClr val="windowText" lastClr="000000"/>
      </a:dk1>
      <a:lt1>
        <a:sysClr val="window" lastClr="FFFFFF"/>
      </a:lt1>
      <a:dk2>
        <a:srgbClr val="0078AA"/>
      </a:dk2>
      <a:lt2>
        <a:srgbClr val="A6A6A6"/>
      </a:lt2>
      <a:accent1>
        <a:srgbClr val="0078AA"/>
      </a:accent1>
      <a:accent2>
        <a:srgbClr val="00A532"/>
      </a:accent2>
      <a:accent3>
        <a:srgbClr val="1EA5D2"/>
      </a:accent3>
      <a:accent4>
        <a:srgbClr val="96C832"/>
      </a:accent4>
      <a:accent5>
        <a:srgbClr val="404040"/>
      </a:accent5>
      <a:accent6>
        <a:srgbClr val="737373"/>
      </a:accent6>
      <a:hlink>
        <a:srgbClr val="0078AA"/>
      </a:hlink>
      <a:folHlink>
        <a:srgbClr val="1EA5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F754E2646A2F48A81220C35CDAF4CA" ma:contentTypeVersion="2" ma:contentTypeDescription="Luo uusi asiakirja." ma:contentTypeScope="" ma:versionID="cab751fd92a5c879bad21efb7a2088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9a6fe54652eed0a4cb50c94c95764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38A46C-1EEA-4CA8-867C-258ED84E04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32234B-3F64-4CAD-AE8C-862F249EBB9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820CB2-FF85-41DA-805F-68242A087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OsekkPowerPoint</Template>
  <TotalTime>1701</TotalTime>
  <Words>1506</Words>
  <Application>Microsoft Office PowerPoint</Application>
  <PresentationFormat>Näytössä katseltava diaesitys (4:3)</PresentationFormat>
  <Paragraphs>410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9" baseType="lpstr">
      <vt:lpstr>SimSun</vt:lpstr>
      <vt:lpstr>Arial</vt:lpstr>
      <vt:lpstr>Calibri</vt:lpstr>
      <vt:lpstr>Times New Roman</vt:lpstr>
      <vt:lpstr>OsekkPowerPoint</vt:lpstr>
      <vt:lpstr>Kokeilujen vaikuttavuuden arviointi perustason ensihoidon osaamisalalla</vt:lpstr>
      <vt:lpstr>Kokeilujen arvioinnin toteuttamisen lähtökohta</vt:lpstr>
      <vt:lpstr>Arvioinnin liittäminen kokeiluihin</vt:lpstr>
      <vt:lpstr>Tavoite tuottaa konkreettiset esitykset seuraavista asioista:</vt:lpstr>
      <vt:lpstr>Koulutuksen vaikuttavuus ja työelämävastaisuus</vt:lpstr>
      <vt:lpstr>Työelämävastaavan koulutukset osatekijät</vt:lpstr>
      <vt:lpstr>Arviointikysymykset</vt:lpstr>
      <vt:lpstr>Arvioinnin toteutus</vt:lpstr>
      <vt:lpstr>Arviointiaineisto</vt:lpstr>
      <vt:lpstr>OPISKELIJAKYSELYN TULOKSET: Sosiaali- ja terveysalan perustutkinto, perustason ensihoidon osaamisala</vt:lpstr>
      <vt:lpstr>OPISKELIJAKYSELYN TULOKSET: Sosiaali- ja terveysalan perustutkinto, perustason ensihoidon osaamisala  Lähiopetus suhteessa työelämässä vaadittavaan osaamiseen   -</vt:lpstr>
      <vt:lpstr>Työelämässä tarvittavan osaamisen oppimista edistävät ja estävät tekijät lähiopetuksessa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Työssäoppimispaikalla osaamista opiskelijoiden mielestä edistivät..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  <vt:lpstr>OPISKELIJAKYSELYN TULOKSET: Sosiaali- ja terveysalan perustutkinto, perustason ensihoidon osaamisala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OSAO</dc:title>
  <dc:creator>Virpi Laitinen</dc:creator>
  <cp:lastModifiedBy>Anna Levy</cp:lastModifiedBy>
  <cp:revision>104</cp:revision>
  <dcterms:created xsi:type="dcterms:W3CDTF">2013-12-20T10:07:13Z</dcterms:created>
  <dcterms:modified xsi:type="dcterms:W3CDTF">2016-09-25T16:46:14Z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0x01010000F754E2646A2F48A81220C35CDAF4CA</vt:lpwstr>
  </property>
  <property fmtid="{D5CDD505-2E9C-101B-9397-08002B2CF9AE}" pid="3" name="IsMyDocuments">
    <vt:bool>true</vt:bool>
  </property>
  <property fmtid="{D5CDD505-2E9C-101B-9397-08002B2CF9AE}" pid="4" name="Tehtävä">
    <vt:lpwstr>Viestintä</vt:lpwstr>
  </property>
  <property fmtid="{D5CDD505-2E9C-101B-9397-08002B2CF9AE}" pid="5" name="Kokous">
    <vt:lpwstr>Johtoryhmän kokous</vt:lpwstr>
  </property>
</Properties>
</file>